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media/image9.jpg" ContentType="image/jpg"/>
  <Override PartName="/ppt/media/image10.jpg" ContentType="image/jpg"/>
  <Override PartName="/ppt/media/image11.jpg" ContentType="image/jpg"/>
  <Override PartName="/ppt/media/image12.jpg" ContentType="image/jp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54" r:id="rId1"/>
  </p:sldMasterIdLst>
  <p:notesMasterIdLst>
    <p:notesMasterId r:id="rId38"/>
  </p:notesMasterIdLst>
  <p:handoutMasterIdLst>
    <p:handoutMasterId r:id="rId39"/>
  </p:handoutMasterIdLst>
  <p:sldIdLst>
    <p:sldId id="256" r:id="rId2"/>
    <p:sldId id="314" r:id="rId3"/>
    <p:sldId id="258" r:id="rId4"/>
    <p:sldId id="257" r:id="rId5"/>
    <p:sldId id="315" r:id="rId6"/>
    <p:sldId id="261" r:id="rId7"/>
    <p:sldId id="351" r:id="rId8"/>
    <p:sldId id="262" r:id="rId9"/>
    <p:sldId id="469" r:id="rId10"/>
    <p:sldId id="326" r:id="rId11"/>
    <p:sldId id="318" r:id="rId12"/>
    <p:sldId id="470" r:id="rId13"/>
    <p:sldId id="353" r:id="rId14"/>
    <p:sldId id="328" r:id="rId15"/>
    <p:sldId id="342" r:id="rId16"/>
    <p:sldId id="346" r:id="rId17"/>
    <p:sldId id="329" r:id="rId18"/>
    <p:sldId id="334" r:id="rId19"/>
    <p:sldId id="335" r:id="rId20"/>
    <p:sldId id="340" r:id="rId21"/>
    <p:sldId id="475" r:id="rId22"/>
    <p:sldId id="330" r:id="rId23"/>
    <p:sldId id="337" r:id="rId24"/>
    <p:sldId id="348" r:id="rId25"/>
    <p:sldId id="349" r:id="rId26"/>
    <p:sldId id="338" r:id="rId27"/>
    <p:sldId id="296" r:id="rId28"/>
    <p:sldId id="305" r:id="rId29"/>
    <p:sldId id="350" r:id="rId30"/>
    <p:sldId id="476" r:id="rId31"/>
    <p:sldId id="447" r:id="rId32"/>
    <p:sldId id="477" r:id="rId33"/>
    <p:sldId id="478" r:id="rId34"/>
    <p:sldId id="479" r:id="rId35"/>
    <p:sldId id="313" r:id="rId36"/>
    <p:sldId id="400"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588" autoAdjust="0"/>
    <p:restoredTop sz="94660"/>
  </p:normalViewPr>
  <p:slideViewPr>
    <p:cSldViewPr snapToGrid="0">
      <p:cViewPr varScale="1">
        <p:scale>
          <a:sx n="72" d="100"/>
          <a:sy n="72" d="100"/>
        </p:scale>
        <p:origin x="63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es-PE"/>
          </a:p>
        </p:txBody>
      </p:sp>
      <p:sp>
        <p:nvSpPr>
          <p:cNvPr id="3" name="Marcador de fecha 2"/>
          <p:cNvSpPr>
            <a:spLocks noGrp="1"/>
          </p:cNvSpPr>
          <p:nvPr>
            <p:ph type="dt" sz="quarter" idx="1"/>
          </p:nvPr>
        </p:nvSpPr>
        <p:spPr>
          <a:xfrm>
            <a:off x="3884613" y="1"/>
            <a:ext cx="2971800" cy="458788"/>
          </a:xfrm>
          <a:prstGeom prst="rect">
            <a:avLst/>
          </a:prstGeom>
        </p:spPr>
        <p:txBody>
          <a:bodyPr vert="horz" lIns="91440" tIns="45720" rIns="91440" bIns="45720" rtlCol="0"/>
          <a:lstStyle>
            <a:lvl1pPr algn="r">
              <a:defRPr sz="1200"/>
            </a:lvl1pPr>
          </a:lstStyle>
          <a:p>
            <a:endParaRPr lang="es-PE"/>
          </a:p>
        </p:txBody>
      </p:sp>
      <p:sp>
        <p:nvSpPr>
          <p:cNvPr id="4" name="Marcador de pie de página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PE"/>
          </a:p>
        </p:txBody>
      </p:sp>
      <p:sp>
        <p:nvSpPr>
          <p:cNvPr id="5" name="Marcador de número de diapositiva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78E1FAC-DC38-4D3D-B4B8-A241B432F533}" type="slidenum">
              <a:rPr lang="es-PE" smtClean="0"/>
              <a:t>‹Nº›</a:t>
            </a:fld>
            <a:endParaRPr lang="es-PE"/>
          </a:p>
        </p:txBody>
      </p:sp>
    </p:spTree>
    <p:extLst>
      <p:ext uri="{BB962C8B-B14F-4D97-AF65-F5344CB8AC3E}">
        <p14:creationId xmlns:p14="http://schemas.microsoft.com/office/powerpoint/2010/main" val="2446176988"/>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PE"/>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endParaRPr lang="es-PE"/>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PE"/>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PE"/>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5EFBE3-DE21-42F3-929C-2E01C05EEC79}" type="slidenum">
              <a:rPr lang="es-PE" smtClean="0"/>
              <a:t>‹Nº›</a:t>
            </a:fld>
            <a:endParaRPr lang="es-PE"/>
          </a:p>
        </p:txBody>
      </p:sp>
    </p:spTree>
    <p:extLst>
      <p:ext uri="{BB962C8B-B14F-4D97-AF65-F5344CB8AC3E}">
        <p14:creationId xmlns:p14="http://schemas.microsoft.com/office/powerpoint/2010/main" val="1974184620"/>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PE"/>
          </a:p>
        </p:txBody>
      </p:sp>
      <p:sp>
        <p:nvSpPr>
          <p:cNvPr id="4" name="Marcador de número de diapositiva 3"/>
          <p:cNvSpPr>
            <a:spLocks noGrp="1"/>
          </p:cNvSpPr>
          <p:nvPr>
            <p:ph type="sldNum" sz="quarter" idx="10"/>
          </p:nvPr>
        </p:nvSpPr>
        <p:spPr/>
        <p:txBody>
          <a:bodyPr/>
          <a:lstStyle/>
          <a:p>
            <a:fld id="{085EFBE3-DE21-42F3-929C-2E01C05EEC79}" type="slidenum">
              <a:rPr lang="es-PE" smtClean="0"/>
              <a:t>1</a:t>
            </a:fld>
            <a:endParaRPr lang="es-PE"/>
          </a:p>
        </p:txBody>
      </p:sp>
      <p:sp>
        <p:nvSpPr>
          <p:cNvPr id="5" name="Marcador de fecha 4"/>
          <p:cNvSpPr>
            <a:spLocks noGrp="1"/>
          </p:cNvSpPr>
          <p:nvPr>
            <p:ph type="dt" idx="11"/>
          </p:nvPr>
        </p:nvSpPr>
        <p:spPr/>
        <p:txBody>
          <a:bodyPr/>
          <a:lstStyle/>
          <a:p>
            <a:endParaRPr lang="es-PE"/>
          </a:p>
        </p:txBody>
      </p:sp>
    </p:spTree>
    <p:extLst>
      <p:ext uri="{BB962C8B-B14F-4D97-AF65-F5344CB8AC3E}">
        <p14:creationId xmlns:p14="http://schemas.microsoft.com/office/powerpoint/2010/main" val="29711663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n-US" dirty="0"/>
          </a:p>
        </p:txBody>
      </p:sp>
      <p:sp>
        <p:nvSpPr>
          <p:cNvPr id="4" name="Date Placeholder 3"/>
          <p:cNvSpPr>
            <a:spLocks noGrp="1"/>
          </p:cNvSpPr>
          <p:nvPr>
            <p:ph type="dt" sz="half" idx="10"/>
          </p:nvPr>
        </p:nvSpPr>
        <p:spPr/>
        <p:txBody>
          <a:bodyPr/>
          <a:lstStyle/>
          <a:p>
            <a:fld id="{B80FEF04-8D58-4FE7-BB5C-A1D4FFF3EFFF}" type="datetime1">
              <a:rPr lang="es-ES" smtClean="0"/>
              <a:t>04/01/2023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18B19342-85B6-4977-A8FE-0481F04CBBB2}" type="slidenum">
              <a:rPr lang="es-ES" smtClean="0"/>
              <a:t>‹Nº›</a:t>
            </a:fld>
            <a:endParaRPr lang="es-ES"/>
          </a:p>
        </p:txBody>
      </p:sp>
    </p:spTree>
    <p:extLst>
      <p:ext uri="{BB962C8B-B14F-4D97-AF65-F5344CB8AC3E}">
        <p14:creationId xmlns:p14="http://schemas.microsoft.com/office/powerpoint/2010/main" val="30013772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9003C56-2B43-4893-BEF9-940888DECECB}" type="datetime1">
              <a:rPr lang="es-ES" smtClean="0"/>
              <a:t>04/01/2023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18B19342-85B6-4977-A8FE-0481F04CBBB2}" type="slidenum">
              <a:rPr lang="es-ES" smtClean="0"/>
              <a:t>‹Nº›</a:t>
            </a:fld>
            <a:endParaRPr lang="es-ES"/>
          </a:p>
        </p:txBody>
      </p:sp>
    </p:spTree>
    <p:extLst>
      <p:ext uri="{BB962C8B-B14F-4D97-AF65-F5344CB8AC3E}">
        <p14:creationId xmlns:p14="http://schemas.microsoft.com/office/powerpoint/2010/main" val="21875282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A7B45FB6-7DEB-4D13-BA9E-AB69BA0AB8C9}" type="datetime1">
              <a:rPr lang="es-ES" smtClean="0"/>
              <a:t>04/01/2023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18B19342-85B6-4977-A8FE-0481F04CBBB2}" type="slidenum">
              <a:rPr lang="es-ES" smtClean="0"/>
              <a:t>‹Nº›</a:t>
            </a:fld>
            <a:endParaRPr lang="es-ES"/>
          </a:p>
        </p:txBody>
      </p:sp>
    </p:spTree>
    <p:extLst>
      <p:ext uri="{BB962C8B-B14F-4D97-AF65-F5344CB8AC3E}">
        <p14:creationId xmlns:p14="http://schemas.microsoft.com/office/powerpoint/2010/main" val="36361808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EB53A443-044A-4724-8D9D-9A8F670C8DE2}" type="datetime1">
              <a:rPr lang="es-ES" smtClean="0"/>
              <a:t>04/01/2023</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18B19342-85B6-4977-A8FE-0481F04CBBB2}" type="slidenum">
              <a:rPr lang="es-ES" smtClean="0"/>
              <a:t>‹Nº›</a:t>
            </a:fld>
            <a:endParaRPr lang="es-ES"/>
          </a:p>
        </p:txBody>
      </p:sp>
    </p:spTree>
    <p:extLst>
      <p:ext uri="{BB962C8B-B14F-4D97-AF65-F5344CB8AC3E}">
        <p14:creationId xmlns:p14="http://schemas.microsoft.com/office/powerpoint/2010/main" val="26470309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Content Placeholder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Content Placeholder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08F19DF0-F345-4100-A9AC-A80F5D9F1A30}" type="datetime1">
              <a:rPr lang="es-ES" smtClean="0"/>
              <a:t>04/01/2023</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18B19342-85B6-4977-A8FE-0481F04CBBB2}" type="slidenum">
              <a:rPr lang="es-ES" smtClean="0"/>
              <a:t>‹Nº›</a:t>
            </a:fld>
            <a:endParaRPr lang="es-ES"/>
          </a:p>
        </p:txBody>
      </p:sp>
    </p:spTree>
    <p:extLst>
      <p:ext uri="{BB962C8B-B14F-4D97-AF65-F5344CB8AC3E}">
        <p14:creationId xmlns:p14="http://schemas.microsoft.com/office/powerpoint/2010/main" val="26158968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B8137B4-3F2A-412D-AD5B-CA31B5922506}" type="datetime1">
              <a:rPr lang="es-ES" smtClean="0"/>
              <a:t>04/01/2023</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18B19342-85B6-4977-A8FE-0481F04CBBB2}" type="slidenum">
              <a:rPr lang="es-ES" smtClean="0"/>
              <a:t>‹Nº›</a:t>
            </a:fld>
            <a:endParaRPr lang="es-ES"/>
          </a:p>
        </p:txBody>
      </p:sp>
    </p:spTree>
    <p:extLst>
      <p:ext uri="{BB962C8B-B14F-4D97-AF65-F5344CB8AC3E}">
        <p14:creationId xmlns:p14="http://schemas.microsoft.com/office/powerpoint/2010/main" val="17870340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01CD56-35D6-4604-A41A-A652BBE2B6FB}" type="datetime1">
              <a:rPr lang="es-ES" smtClean="0"/>
              <a:t>04/01/2023</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18B19342-85B6-4977-A8FE-0481F04CBBB2}" type="slidenum">
              <a:rPr lang="es-ES" smtClean="0"/>
              <a:t>‹Nº›</a:t>
            </a:fld>
            <a:endParaRPr lang="es-ES"/>
          </a:p>
        </p:txBody>
      </p:sp>
    </p:spTree>
    <p:extLst>
      <p:ext uri="{BB962C8B-B14F-4D97-AF65-F5344CB8AC3E}">
        <p14:creationId xmlns:p14="http://schemas.microsoft.com/office/powerpoint/2010/main" val="14812801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356FA24C-5E78-48B4-A42E-83A423882E01}" type="datetime1">
              <a:rPr lang="es-ES" smtClean="0"/>
              <a:t>04/01/2023</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18B19342-85B6-4977-A8FE-0481F04CBBB2}" type="slidenum">
              <a:rPr lang="es-ES" smtClean="0"/>
              <a:t>‹Nº›</a:t>
            </a:fld>
            <a:endParaRPr lang="es-ES"/>
          </a:p>
        </p:txBody>
      </p:sp>
    </p:spTree>
    <p:extLst>
      <p:ext uri="{BB962C8B-B14F-4D97-AF65-F5344CB8AC3E}">
        <p14:creationId xmlns:p14="http://schemas.microsoft.com/office/powerpoint/2010/main" val="12522638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11248495-2835-4C72-B797-6C5FD14397FE}" type="datetime1">
              <a:rPr lang="es-ES" smtClean="0"/>
              <a:t>04/01/2023</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18B19342-85B6-4977-A8FE-0481F04CBBB2}" type="slidenum">
              <a:rPr lang="es-ES" smtClean="0"/>
              <a:t>‹Nº›</a:t>
            </a:fld>
            <a:endParaRPr lang="es-ES"/>
          </a:p>
        </p:txBody>
      </p:sp>
    </p:spTree>
    <p:extLst>
      <p:ext uri="{BB962C8B-B14F-4D97-AF65-F5344CB8AC3E}">
        <p14:creationId xmlns:p14="http://schemas.microsoft.com/office/powerpoint/2010/main" val="15849991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9CD01274-3E0B-44FD-97C6-716122A6F24B}" type="datetime1">
              <a:rPr lang="es-ES" smtClean="0"/>
              <a:t>04/01/2023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18B19342-85B6-4977-A8FE-0481F04CBBB2}" type="slidenum">
              <a:rPr lang="es-ES" smtClean="0"/>
              <a:t>‹Nº›</a:t>
            </a:fld>
            <a:endParaRPr lang="es-ES"/>
          </a:p>
        </p:txBody>
      </p:sp>
    </p:spTree>
    <p:extLst>
      <p:ext uri="{BB962C8B-B14F-4D97-AF65-F5344CB8AC3E}">
        <p14:creationId xmlns:p14="http://schemas.microsoft.com/office/powerpoint/2010/main" val="15326594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DB52A4CB-9ACC-4CA4-BA2A-B80597902541}" type="datetime1">
              <a:rPr lang="es-ES" smtClean="0"/>
              <a:t>04/01/2023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18B19342-85B6-4977-A8FE-0481F04CBBB2}" type="slidenum">
              <a:rPr lang="es-ES" smtClean="0"/>
              <a:t>‹Nº›</a:t>
            </a:fld>
            <a:endParaRPr lang="es-ES"/>
          </a:p>
        </p:txBody>
      </p:sp>
    </p:spTree>
    <p:extLst>
      <p:ext uri="{BB962C8B-B14F-4D97-AF65-F5344CB8AC3E}">
        <p14:creationId xmlns:p14="http://schemas.microsoft.com/office/powerpoint/2010/main" val="6158537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897890" y="474599"/>
            <a:ext cx="4179993" cy="492491"/>
          </a:xfrm>
        </p:spPr>
        <p:txBody>
          <a:bodyPr lIns="0" tIns="0" rIns="0" bIns="0"/>
          <a:lstStyle>
            <a:lvl1pPr>
              <a:defRPr sz="3200" b="1" i="0" u="heavy">
                <a:solidFill>
                  <a:schemeClr val="tx1"/>
                </a:solidFill>
                <a:latin typeface="Arial Narrow"/>
                <a:cs typeface="Arial Narrow"/>
              </a:defRPr>
            </a:lvl1pPr>
          </a:lstStyle>
          <a:p>
            <a:endParaRPr/>
          </a:p>
        </p:txBody>
      </p:sp>
      <p:sp>
        <p:nvSpPr>
          <p:cNvPr id="3" name="Holder 3"/>
          <p:cNvSpPr>
            <a:spLocks noGrp="1"/>
          </p:cNvSpPr>
          <p:nvPr>
            <p:ph sz="half" idx="2"/>
          </p:nvPr>
        </p:nvSpPr>
        <p:spPr>
          <a:xfrm>
            <a:off x="609600" y="1577340"/>
            <a:ext cx="5303520" cy="387798"/>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387798"/>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1/4/2023</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30242912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A16B0F-76D2-4023-9C47-2213C40FD9AC}" type="datetime1">
              <a:rPr lang="es-ES" smtClean="0"/>
              <a:t>04/01/2023</a:t>
            </a:fld>
            <a:endParaRPr lang="es-E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B19342-85B6-4977-A8FE-0481F04CBBB2}" type="slidenum">
              <a:rPr lang="es-ES" smtClean="0"/>
              <a:t>‹Nº›</a:t>
            </a:fld>
            <a:endParaRPr lang="es-ES"/>
          </a:p>
        </p:txBody>
      </p:sp>
    </p:spTree>
    <p:extLst>
      <p:ext uri="{BB962C8B-B14F-4D97-AF65-F5344CB8AC3E}">
        <p14:creationId xmlns:p14="http://schemas.microsoft.com/office/powerpoint/2010/main" val="2623044200"/>
      </p:ext>
    </p:extLst>
  </p:cSld>
  <p:clrMap bg1="lt1" tx1="dk1" bg2="lt2" tx2="dk2" accent1="accent1" accent2="accent2" accent3="accent3" accent4="accent4" accent5="accent5" accent6="accent6" hlink="hlink" folHlink="folHlink"/>
  <p:sldLayoutIdLst>
    <p:sldLayoutId id="2147484055" r:id="rId1"/>
    <p:sldLayoutId id="2147484056" r:id="rId2"/>
    <p:sldLayoutId id="2147484057" r:id="rId3"/>
    <p:sldLayoutId id="2147484058" r:id="rId4"/>
    <p:sldLayoutId id="2147484059" r:id="rId5"/>
    <p:sldLayoutId id="2147484060" r:id="rId6"/>
    <p:sldLayoutId id="2147484061" r:id="rId7"/>
    <p:sldLayoutId id="2147484062" r:id="rId8"/>
    <p:sldLayoutId id="2147484063" r:id="rId9"/>
    <p:sldLayoutId id="2147484064" r:id="rId10"/>
    <p:sldLayoutId id="2147484065" r:id="rId11"/>
    <p:sldLayoutId id="2147484066"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pn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jp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0.jpg"/><Relationship Id="rId7" Type="http://schemas.openxmlformats.org/officeDocument/2006/relationships/image" Target="../media/image14.png"/><Relationship Id="rId2" Type="http://schemas.openxmlformats.org/officeDocument/2006/relationships/image" Target="../media/image9.jpg"/><Relationship Id="rId1" Type="http://schemas.openxmlformats.org/officeDocument/2006/relationships/slideLayout" Target="../slideLayouts/slideLayout12.xml"/><Relationship Id="rId6" Type="http://schemas.openxmlformats.org/officeDocument/2006/relationships/image" Target="../media/image13.png"/><Relationship Id="rId5" Type="http://schemas.openxmlformats.org/officeDocument/2006/relationships/image" Target="../media/image12.jpg"/><Relationship Id="rId4" Type="http://schemas.openxmlformats.org/officeDocument/2006/relationships/image" Target="../media/image11.jp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2.png"/><Relationship Id="rId7" Type="http://schemas.openxmlformats.org/officeDocument/2006/relationships/image" Target="../media/image17.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24.pn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1.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3.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18.png"/></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6.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2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32.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7.jpeg"/><Relationship Id="rId1" Type="http://schemas.openxmlformats.org/officeDocument/2006/relationships/slideLayout" Target="../slideLayouts/slideLayout5.xml"/><Relationship Id="rId6" Type="http://schemas.openxmlformats.org/officeDocument/2006/relationships/image" Target="../media/image48.png"/><Relationship Id="rId5" Type="http://schemas.openxmlformats.org/officeDocument/2006/relationships/image" Target="../media/image18.png"/><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número de diapositiva 2"/>
          <p:cNvSpPr>
            <a:spLocks noGrp="1"/>
          </p:cNvSpPr>
          <p:nvPr>
            <p:ph type="sldNum" sz="quarter" idx="12"/>
          </p:nvPr>
        </p:nvSpPr>
        <p:spPr/>
        <p:txBody>
          <a:bodyPr/>
          <a:lstStyle/>
          <a:p>
            <a:fld id="{18B19342-85B6-4977-A8FE-0481F04CBBB2}" type="slidenum">
              <a:rPr lang="es-ES" smtClean="0"/>
              <a:t>1</a:t>
            </a:fld>
            <a:endParaRPr lang="es-ES"/>
          </a:p>
        </p:txBody>
      </p:sp>
      <p:pic>
        <p:nvPicPr>
          <p:cNvPr id="5" name="Imagen 4"/>
          <p:cNvPicPr>
            <a:picLocks noChangeAspect="1"/>
          </p:cNvPicPr>
          <p:nvPr/>
        </p:nvPicPr>
        <p:blipFill>
          <a:blip r:embed="rId3"/>
          <a:stretch>
            <a:fillRect/>
          </a:stretch>
        </p:blipFill>
        <p:spPr>
          <a:xfrm>
            <a:off x="9299735" y="777164"/>
            <a:ext cx="2543484" cy="1792697"/>
          </a:xfrm>
          <a:prstGeom prst="rect">
            <a:avLst/>
          </a:prstGeom>
        </p:spPr>
      </p:pic>
      <p:grpSp>
        <p:nvGrpSpPr>
          <p:cNvPr id="7" name="Grupo 6"/>
          <p:cNvGrpSpPr/>
          <p:nvPr/>
        </p:nvGrpSpPr>
        <p:grpSpPr>
          <a:xfrm>
            <a:off x="4507472" y="2872214"/>
            <a:ext cx="6064005" cy="3679012"/>
            <a:chOff x="2902894" y="0"/>
            <a:chExt cx="6064005" cy="3679012"/>
          </a:xfrm>
        </p:grpSpPr>
        <p:pic>
          <p:nvPicPr>
            <p:cNvPr id="9" name="Imagen 8"/>
            <p:cNvPicPr>
              <a:picLocks noChangeAspect="1"/>
            </p:cNvPicPr>
            <p:nvPr/>
          </p:nvPicPr>
          <p:blipFill rotWithShape="1">
            <a:blip r:embed="rId4">
              <a:extLst>
                <a:ext uri="{28A0092B-C50C-407E-A947-70E740481C1C}">
                  <a14:useLocalDpi xmlns:a14="http://schemas.microsoft.com/office/drawing/2010/main" val="0"/>
                </a:ext>
              </a:extLst>
            </a:blip>
            <a:srcRect r="-70" b="325"/>
            <a:stretch/>
          </p:blipFill>
          <p:spPr>
            <a:xfrm>
              <a:off x="6192229" y="0"/>
              <a:ext cx="2774670" cy="1842448"/>
            </a:xfrm>
            <a:prstGeom prst="rect">
              <a:avLst/>
            </a:prstGeom>
            <a:ln>
              <a:noFill/>
            </a:ln>
            <a:effectLst>
              <a:softEdge rad="112500"/>
            </a:effectLst>
          </p:spPr>
        </p:pic>
        <p:pic>
          <p:nvPicPr>
            <p:cNvPr id="11" name="Imagen 10"/>
            <p:cNvPicPr>
              <a:picLocks noChangeAspect="1"/>
            </p:cNvPicPr>
            <p:nvPr/>
          </p:nvPicPr>
          <p:blipFill rotWithShape="1">
            <a:blip r:embed="rId5">
              <a:extLst>
                <a:ext uri="{28A0092B-C50C-407E-A947-70E740481C1C}">
                  <a14:useLocalDpi xmlns:a14="http://schemas.microsoft.com/office/drawing/2010/main" val="0"/>
                </a:ext>
              </a:extLst>
            </a:blip>
            <a:srcRect l="39965"/>
            <a:stretch/>
          </p:blipFill>
          <p:spPr>
            <a:xfrm>
              <a:off x="2943128" y="1854762"/>
              <a:ext cx="2993641" cy="1824250"/>
            </a:xfrm>
            <a:prstGeom prst="rect">
              <a:avLst/>
            </a:prstGeom>
            <a:ln>
              <a:noFill/>
            </a:ln>
            <a:effectLst>
              <a:softEdge rad="112500"/>
            </a:effectLst>
          </p:spPr>
        </p:pic>
        <p:pic>
          <p:nvPicPr>
            <p:cNvPr id="12" name="Imagen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02894" y="0"/>
              <a:ext cx="3276135" cy="1842826"/>
            </a:xfrm>
            <a:prstGeom prst="rect">
              <a:avLst/>
            </a:prstGeom>
            <a:ln>
              <a:noFill/>
            </a:ln>
            <a:effectLst>
              <a:softEdge rad="112500"/>
            </a:effectLst>
          </p:spPr>
        </p:pic>
      </p:grpSp>
      <p:sp>
        <p:nvSpPr>
          <p:cNvPr id="14" name="Rectángulo 13"/>
          <p:cNvSpPr/>
          <p:nvPr/>
        </p:nvSpPr>
        <p:spPr>
          <a:xfrm>
            <a:off x="27848" y="777164"/>
            <a:ext cx="9039716" cy="1637731"/>
          </a:xfrm>
          <a:prstGeom prst="rect">
            <a:avLst/>
          </a:prstGeom>
          <a:solidFill>
            <a:schemeClr val="accent1">
              <a:lumMod val="7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sz="3600" b="1" dirty="0">
                <a:latin typeface="Arial" panose="020B0604020202020204" pitchFamily="34" charset="0"/>
                <a:cs typeface="Arial" panose="020B0604020202020204" pitchFamily="34" charset="0"/>
              </a:rPr>
              <a:t>USO Y MANTENIMIENTO DE EQUIPOS DE PROTECCIÓN PERSONAL - EPP</a:t>
            </a:r>
          </a:p>
        </p:txBody>
      </p:sp>
      <p:pic>
        <p:nvPicPr>
          <p:cNvPr id="1026" name="Picture 2" descr="Importancia del uso de Equipos de Protección Personal en el Trabajo - AOM">
            <a:extLst>
              <a:ext uri="{FF2B5EF4-FFF2-40B4-BE49-F238E27FC236}">
                <a16:creationId xmlns:a16="http://schemas.microsoft.com/office/drawing/2014/main" id="{81ACC95D-45A1-4BC4-BA73-B2AF95D22C2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78528" y="2926976"/>
            <a:ext cx="2682601" cy="1800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descr="▷ EPP: Equipos de Protección Personal ✔️✔️ — Grupo Casa Lima">
            <a:extLst>
              <a:ext uri="{FF2B5EF4-FFF2-40B4-BE49-F238E27FC236}">
                <a16:creationId xmlns:a16="http://schemas.microsoft.com/office/drawing/2014/main" id="{1A6FDA7F-7FEE-4D2C-A720-0F74F77D223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78528" y="4788383"/>
            <a:ext cx="2682601" cy="18002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0" name="Picture 6" descr="Equipos de protección para personal de limpieza y mantenimiento">
            <a:extLst>
              <a:ext uri="{FF2B5EF4-FFF2-40B4-BE49-F238E27FC236}">
                <a16:creationId xmlns:a16="http://schemas.microsoft.com/office/drawing/2014/main" id="{0CF110BF-BAFB-43D5-87F5-5073D78929C4}"/>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r="11821"/>
          <a:stretch/>
        </p:blipFill>
        <p:spPr bwMode="auto">
          <a:xfrm>
            <a:off x="7577836" y="4739101"/>
            <a:ext cx="2993641" cy="1800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21286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1092880" y="1904794"/>
            <a:ext cx="10515600" cy="3361055"/>
          </a:xfrm>
        </p:spPr>
        <p:txBody>
          <a:bodyPr>
            <a:normAutofit/>
          </a:bodyPr>
          <a:lstStyle/>
          <a:p>
            <a:r>
              <a:rPr lang="es-ES" b="1" i="1" dirty="0">
                <a:effectLst>
                  <a:outerShdw blurRad="38100" dist="38100" dir="2700000" algn="tl">
                    <a:srgbClr val="000000">
                      <a:alpha val="43137"/>
                    </a:srgbClr>
                  </a:outerShdw>
                </a:effectLst>
              </a:rPr>
              <a:t>Cuando pisas un sitio de trabajo, es posible que tu objetivo principal no cruce por tu mente: </a:t>
            </a:r>
            <a:r>
              <a:rPr lang="es-ES" b="1" i="1" u="sng" dirty="0">
                <a:effectLst>
                  <a:outerShdw blurRad="38100" dist="38100" dir="2700000" algn="tl">
                    <a:srgbClr val="000000">
                      <a:alpha val="43137"/>
                    </a:srgbClr>
                  </a:outerShdw>
                </a:effectLst>
              </a:rPr>
              <a:t>regresar a salvo a casa.</a:t>
            </a:r>
            <a:br>
              <a:rPr lang="es-ES" b="1" dirty="0"/>
            </a:br>
            <a:endParaRPr lang="en-US" dirty="0"/>
          </a:p>
        </p:txBody>
      </p:sp>
      <p:pic>
        <p:nvPicPr>
          <p:cNvPr id="10" name="Imagen 9">
            <a:extLst>
              <a:ext uri="{FF2B5EF4-FFF2-40B4-BE49-F238E27FC236}">
                <a16:creationId xmlns:a16="http://schemas.microsoft.com/office/drawing/2014/main" id="{46A0ACD7-0AB3-486A-B4A4-474545F30E0D}"/>
              </a:ext>
            </a:extLst>
          </p:cNvPr>
          <p:cNvPicPr>
            <a:picLocks noChangeAspect="1"/>
          </p:cNvPicPr>
          <p:nvPr/>
        </p:nvPicPr>
        <p:blipFill>
          <a:blip r:embed="rId2"/>
          <a:stretch>
            <a:fillRect/>
          </a:stretch>
        </p:blipFill>
        <p:spPr>
          <a:xfrm>
            <a:off x="0" y="7276"/>
            <a:ext cx="1336362" cy="941894"/>
          </a:xfrm>
          <a:prstGeom prst="rect">
            <a:avLst/>
          </a:prstGeom>
        </p:spPr>
      </p:pic>
    </p:spTree>
    <p:extLst>
      <p:ext uri="{BB962C8B-B14F-4D97-AF65-F5344CB8AC3E}">
        <p14:creationId xmlns:p14="http://schemas.microsoft.com/office/powerpoint/2010/main" val="3105382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1079112" y="1180998"/>
            <a:ext cx="10278001" cy="5009064"/>
          </a:xfrm>
          <a:prstGeom prst="rect">
            <a:avLst/>
          </a:prstGeom>
        </p:spPr>
        <p:txBody>
          <a:bodyPr vert="horz" wrap="square" lIns="0" tIns="12700" rIns="0" bIns="0" rtlCol="0">
            <a:spAutoFit/>
          </a:bodyPr>
          <a:lstStyle/>
          <a:p>
            <a:pPr marL="12700" marR="537832" algn="just">
              <a:spcBef>
                <a:spcPts val="100"/>
              </a:spcBef>
              <a:buSzPct val="94736"/>
              <a:buFont typeface="Arial"/>
              <a:buChar char="•"/>
              <a:tabLst>
                <a:tab pos="98423" algn="l"/>
                <a:tab pos="1380455" algn="l"/>
                <a:tab pos="2523427" algn="l"/>
                <a:tab pos="2939342" algn="l"/>
                <a:tab pos="3741961" algn="l"/>
                <a:tab pos="4762381" algn="l"/>
                <a:tab pos="5031614" algn="l"/>
                <a:tab pos="5366251" algn="l"/>
                <a:tab pos="5848839" algn="l"/>
              </a:tabLst>
            </a:pPr>
            <a:r>
              <a:rPr sz="2400" dirty="0">
                <a:cs typeface="Arial"/>
              </a:rPr>
              <a:t>La </a:t>
            </a:r>
            <a:r>
              <a:rPr sz="2400" spc="-5" dirty="0">
                <a:cs typeface="Arial"/>
              </a:rPr>
              <a:t>responsabilidad </a:t>
            </a:r>
            <a:r>
              <a:rPr sz="2400" dirty="0">
                <a:cs typeface="Arial"/>
              </a:rPr>
              <a:t>de </a:t>
            </a:r>
            <a:r>
              <a:rPr sz="2400" spc="-5" dirty="0">
                <a:cs typeface="Arial"/>
              </a:rPr>
              <a:t>la empresa </a:t>
            </a:r>
            <a:r>
              <a:rPr sz="2400" dirty="0">
                <a:cs typeface="Arial"/>
              </a:rPr>
              <a:t>es entregar </a:t>
            </a:r>
            <a:r>
              <a:rPr sz="2400" spc="-5" dirty="0">
                <a:cs typeface="Arial"/>
              </a:rPr>
              <a:t>los equipos </a:t>
            </a:r>
            <a:r>
              <a:rPr sz="2400" dirty="0">
                <a:cs typeface="Arial"/>
              </a:rPr>
              <a:t>de  protección	personal	</a:t>
            </a:r>
            <a:r>
              <a:rPr sz="2400" spc="-5" dirty="0">
                <a:cs typeface="Arial"/>
              </a:rPr>
              <a:t>de	forma	gratuita	y	</a:t>
            </a:r>
            <a:r>
              <a:rPr sz="2400" spc="-10" dirty="0">
                <a:cs typeface="Arial"/>
              </a:rPr>
              <a:t>la	</a:t>
            </a:r>
            <a:r>
              <a:rPr sz="2400" spc="-5" dirty="0">
                <a:cs typeface="Arial"/>
              </a:rPr>
              <a:t>del	</a:t>
            </a:r>
            <a:r>
              <a:rPr sz="2400" dirty="0">
                <a:cs typeface="Arial"/>
              </a:rPr>
              <a:t>trabajador</a:t>
            </a:r>
            <a:r>
              <a:rPr sz="2400" spc="-40" dirty="0">
                <a:cs typeface="Arial"/>
              </a:rPr>
              <a:t> </a:t>
            </a:r>
            <a:r>
              <a:rPr sz="2400" spc="-5" dirty="0">
                <a:cs typeface="Arial"/>
              </a:rPr>
              <a:t>es  usarlos obligatoriamente de </a:t>
            </a:r>
            <a:r>
              <a:rPr sz="2400" dirty="0">
                <a:cs typeface="Arial"/>
              </a:rPr>
              <a:t>acuerdo </a:t>
            </a:r>
            <a:r>
              <a:rPr sz="2400" spc="-5" dirty="0">
                <a:cs typeface="Arial"/>
              </a:rPr>
              <a:t>a </a:t>
            </a:r>
            <a:r>
              <a:rPr sz="2400" spc="-10" dirty="0">
                <a:cs typeface="Arial"/>
              </a:rPr>
              <a:t>las </a:t>
            </a:r>
            <a:r>
              <a:rPr sz="2400" dirty="0">
                <a:cs typeface="Arial"/>
              </a:rPr>
              <a:t>tareas </a:t>
            </a:r>
            <a:r>
              <a:rPr sz="2400" spc="-5" dirty="0">
                <a:cs typeface="Arial"/>
              </a:rPr>
              <a:t>a</a:t>
            </a:r>
            <a:r>
              <a:rPr sz="2400" spc="145" dirty="0">
                <a:cs typeface="Arial"/>
              </a:rPr>
              <a:t> </a:t>
            </a:r>
            <a:r>
              <a:rPr sz="2400" spc="-15" dirty="0">
                <a:cs typeface="Arial"/>
              </a:rPr>
              <a:t>realizar.</a:t>
            </a:r>
            <a:endParaRPr sz="2400" dirty="0">
              <a:cs typeface="Arial"/>
            </a:endParaRPr>
          </a:p>
          <a:p>
            <a:pPr marL="12700" marR="255263" algn="just">
              <a:spcBef>
                <a:spcPts val="1105"/>
              </a:spcBef>
              <a:buSzPct val="94736"/>
              <a:buFont typeface="Arial"/>
              <a:buChar char="•"/>
              <a:tabLst>
                <a:tab pos="98423" algn="l"/>
                <a:tab pos="659749" algn="l"/>
                <a:tab pos="1342991" algn="l"/>
                <a:tab pos="1987500" algn="l"/>
                <a:tab pos="2244034" algn="l"/>
                <a:tab pos="3089198" algn="l"/>
                <a:tab pos="3518447" algn="l"/>
                <a:tab pos="3853719" algn="l"/>
                <a:tab pos="4165496" algn="l"/>
                <a:tab pos="4498228" algn="l"/>
                <a:tab pos="5168771" algn="l"/>
                <a:tab pos="5358631" algn="l"/>
                <a:tab pos="5437369" algn="l"/>
                <a:tab pos="5691363" algn="l"/>
                <a:tab pos="6254594" algn="l"/>
                <a:tab pos="7103567" algn="l"/>
              </a:tabLst>
            </a:pPr>
            <a:r>
              <a:rPr sz="2400" dirty="0">
                <a:cs typeface="Arial"/>
              </a:rPr>
              <a:t>Los	trabajadores	deben	conocer	el	</a:t>
            </a:r>
            <a:r>
              <a:rPr sz="2400" spc="-5" dirty="0">
                <a:cs typeface="Arial"/>
              </a:rPr>
              <a:t>riesgo	</a:t>
            </a:r>
            <a:r>
              <a:rPr sz="2400" dirty="0">
                <a:cs typeface="Arial"/>
              </a:rPr>
              <a:t>al	que	están  expuestos	</a:t>
            </a:r>
            <a:r>
              <a:rPr sz="2400" spc="-5" dirty="0">
                <a:cs typeface="Arial"/>
              </a:rPr>
              <a:t>para	comprender	</a:t>
            </a:r>
            <a:r>
              <a:rPr sz="2400" spc="-10" dirty="0">
                <a:cs typeface="Arial"/>
              </a:rPr>
              <a:t>la	</a:t>
            </a:r>
            <a:r>
              <a:rPr sz="2400" spc="-5" dirty="0">
                <a:cs typeface="Arial"/>
              </a:rPr>
              <a:t>necesidad	y		conveniencia	de</a:t>
            </a:r>
            <a:r>
              <a:rPr sz="2400" spc="-70" dirty="0">
                <a:cs typeface="Arial"/>
              </a:rPr>
              <a:t> </a:t>
            </a:r>
            <a:r>
              <a:rPr sz="2400" spc="-10" dirty="0">
                <a:cs typeface="Arial"/>
              </a:rPr>
              <a:t>la  </a:t>
            </a:r>
            <a:r>
              <a:rPr sz="2400" spc="-5" dirty="0">
                <a:cs typeface="Arial"/>
              </a:rPr>
              <a:t>utilización </a:t>
            </a:r>
            <a:r>
              <a:rPr sz="2400" dirty="0">
                <a:cs typeface="Arial"/>
              </a:rPr>
              <a:t>de </a:t>
            </a:r>
            <a:r>
              <a:rPr sz="2400" spc="-5" dirty="0">
                <a:cs typeface="Arial"/>
              </a:rPr>
              <a:t>los equipos </a:t>
            </a:r>
            <a:r>
              <a:rPr sz="2400" dirty="0">
                <a:cs typeface="Arial"/>
              </a:rPr>
              <a:t>de protección</a:t>
            </a:r>
            <a:r>
              <a:rPr sz="2400" spc="35" dirty="0">
                <a:cs typeface="Arial"/>
              </a:rPr>
              <a:t> </a:t>
            </a:r>
            <a:r>
              <a:rPr sz="2400" dirty="0">
                <a:cs typeface="Arial"/>
              </a:rPr>
              <a:t>personal.</a:t>
            </a:r>
          </a:p>
          <a:p>
            <a:pPr marL="12700" marR="510527" algn="just">
              <a:spcBef>
                <a:spcPts val="1100"/>
              </a:spcBef>
              <a:buSzPct val="94736"/>
              <a:buFont typeface="Arial"/>
              <a:buChar char="•"/>
              <a:tabLst>
                <a:tab pos="98423" algn="l"/>
                <a:tab pos="513068" algn="l"/>
                <a:tab pos="2002739" algn="l"/>
                <a:tab pos="2269433" algn="l"/>
                <a:tab pos="2604070" algn="l"/>
                <a:tab pos="3665129" algn="l"/>
                <a:tab pos="4079773" algn="l"/>
                <a:tab pos="4562361" algn="l"/>
                <a:tab pos="5305928" algn="l"/>
                <a:tab pos="5709143" algn="l"/>
                <a:tab pos="7050229" algn="l"/>
              </a:tabLst>
            </a:pPr>
            <a:r>
              <a:rPr sz="2400" spc="-5" dirty="0">
                <a:cs typeface="Arial"/>
              </a:rPr>
              <a:t>La	</a:t>
            </a:r>
            <a:r>
              <a:rPr sz="2400" spc="-15" dirty="0">
                <a:cs typeface="Arial"/>
              </a:rPr>
              <a:t>m</a:t>
            </a:r>
            <a:r>
              <a:rPr sz="2400" spc="-5" dirty="0">
                <a:cs typeface="Arial"/>
              </a:rPr>
              <a:t>an</a:t>
            </a:r>
            <a:r>
              <a:rPr sz="2400" dirty="0">
                <a:cs typeface="Arial"/>
              </a:rPr>
              <a:t>t</a:t>
            </a:r>
            <a:r>
              <a:rPr sz="2400" spc="-5" dirty="0">
                <a:cs typeface="Arial"/>
              </a:rPr>
              <a:t>enc</a:t>
            </a:r>
            <a:r>
              <a:rPr sz="2400" spc="-10" dirty="0">
                <a:cs typeface="Arial"/>
              </a:rPr>
              <a:t>i</a:t>
            </a:r>
            <a:r>
              <a:rPr sz="2400" dirty="0">
                <a:cs typeface="Arial"/>
              </a:rPr>
              <a:t>ón	</a:t>
            </a:r>
            <a:r>
              <a:rPr lang="es-MX" sz="2400" dirty="0">
                <a:cs typeface="Arial"/>
              </a:rPr>
              <a:t> </a:t>
            </a:r>
            <a:r>
              <a:rPr sz="2400" spc="-5" dirty="0">
                <a:cs typeface="Arial"/>
              </a:rPr>
              <a:t>y</a:t>
            </a:r>
            <a:r>
              <a:rPr sz="2400" dirty="0">
                <a:cs typeface="Arial"/>
              </a:rPr>
              <a:t>	</a:t>
            </a:r>
            <a:r>
              <a:rPr sz="2400" spc="-5" dirty="0">
                <a:cs typeface="Arial"/>
              </a:rPr>
              <a:t>el</a:t>
            </a:r>
            <a:r>
              <a:rPr sz="2400" dirty="0">
                <a:cs typeface="Arial"/>
              </a:rPr>
              <a:t>	cui</a:t>
            </a:r>
            <a:r>
              <a:rPr sz="2400" spc="-10" dirty="0">
                <a:cs typeface="Arial"/>
              </a:rPr>
              <a:t>d</a:t>
            </a:r>
            <a:r>
              <a:rPr sz="2400" dirty="0">
                <a:cs typeface="Arial"/>
              </a:rPr>
              <a:t>ado	</a:t>
            </a:r>
            <a:r>
              <a:rPr sz="2400" spc="-5" dirty="0">
                <a:cs typeface="Arial"/>
              </a:rPr>
              <a:t>de</a:t>
            </a:r>
            <a:r>
              <a:rPr sz="2400" dirty="0">
                <a:cs typeface="Arial"/>
              </a:rPr>
              <a:t>	</a:t>
            </a:r>
            <a:r>
              <a:rPr sz="2400" spc="-10" dirty="0">
                <a:cs typeface="Arial"/>
              </a:rPr>
              <a:t>l</a:t>
            </a:r>
            <a:r>
              <a:rPr sz="2400" spc="-5" dirty="0">
                <a:cs typeface="Arial"/>
              </a:rPr>
              <a:t>os</a:t>
            </a:r>
            <a:r>
              <a:rPr sz="2400" dirty="0">
                <a:cs typeface="Arial"/>
              </a:rPr>
              <a:t>	</a:t>
            </a:r>
            <a:r>
              <a:rPr sz="2400" spc="-10" dirty="0">
                <a:cs typeface="Arial"/>
              </a:rPr>
              <a:t>EP</a:t>
            </a:r>
            <a:r>
              <a:rPr sz="2400" dirty="0">
                <a:cs typeface="Arial"/>
              </a:rPr>
              <a:t>P	</a:t>
            </a:r>
            <a:r>
              <a:rPr sz="2400" spc="-5" dirty="0">
                <a:cs typeface="Arial"/>
              </a:rPr>
              <a:t>es</a:t>
            </a:r>
            <a:r>
              <a:rPr sz="2400" dirty="0">
                <a:cs typeface="Arial"/>
              </a:rPr>
              <a:t>	ob</a:t>
            </a:r>
            <a:r>
              <a:rPr sz="2400" spc="-10" dirty="0">
                <a:cs typeface="Arial"/>
              </a:rPr>
              <a:t>li</a:t>
            </a:r>
            <a:r>
              <a:rPr sz="2400" spc="-5" dirty="0">
                <a:cs typeface="Arial"/>
              </a:rPr>
              <a:t>gac</a:t>
            </a:r>
            <a:r>
              <a:rPr sz="2400" spc="-10" dirty="0">
                <a:cs typeface="Arial"/>
              </a:rPr>
              <a:t>i</a:t>
            </a:r>
            <a:r>
              <a:rPr sz="2400" dirty="0">
                <a:cs typeface="Arial"/>
              </a:rPr>
              <a:t>ón	</a:t>
            </a:r>
            <a:r>
              <a:rPr sz="2400" spc="-5" dirty="0">
                <a:cs typeface="Arial"/>
              </a:rPr>
              <a:t>del  </a:t>
            </a:r>
            <a:r>
              <a:rPr sz="2400" dirty="0">
                <a:cs typeface="Arial"/>
              </a:rPr>
              <a:t>personal </a:t>
            </a:r>
            <a:r>
              <a:rPr sz="2400" spc="-5" dirty="0">
                <a:cs typeface="Arial"/>
              </a:rPr>
              <a:t>y </a:t>
            </a:r>
            <a:r>
              <a:rPr sz="2400" dirty="0">
                <a:cs typeface="Arial"/>
              </a:rPr>
              <a:t>estos </a:t>
            </a:r>
            <a:r>
              <a:rPr sz="2400" spc="-5" dirty="0">
                <a:cs typeface="Arial"/>
              </a:rPr>
              <a:t>equipos </a:t>
            </a:r>
            <a:r>
              <a:rPr sz="2400" dirty="0">
                <a:cs typeface="Arial"/>
              </a:rPr>
              <a:t>son</a:t>
            </a:r>
            <a:r>
              <a:rPr sz="2400" spc="40" dirty="0">
                <a:cs typeface="Arial"/>
              </a:rPr>
              <a:t> </a:t>
            </a:r>
            <a:r>
              <a:rPr sz="2400" spc="-5" dirty="0">
                <a:cs typeface="Arial"/>
              </a:rPr>
              <a:t>intransferibles.</a:t>
            </a:r>
            <a:endParaRPr sz="2400" dirty="0">
              <a:cs typeface="Arial"/>
            </a:endParaRPr>
          </a:p>
          <a:p>
            <a:pPr marL="12700" marR="5080" algn="just">
              <a:spcBef>
                <a:spcPts val="1105"/>
              </a:spcBef>
              <a:buSzPct val="94736"/>
              <a:buFont typeface="Arial"/>
              <a:buChar char="•"/>
              <a:tabLst>
                <a:tab pos="98423" algn="l"/>
                <a:tab pos="525767" algn="l"/>
                <a:tab pos="575930" algn="l"/>
                <a:tab pos="844529" algn="l"/>
                <a:tab pos="2096717" algn="l"/>
                <a:tab pos="2429450" algn="l"/>
                <a:tab pos="2695508" algn="l"/>
                <a:tab pos="3111422" algn="l"/>
                <a:tab pos="3594011" algn="l"/>
                <a:tab pos="4067708" algn="l"/>
                <a:tab pos="4549661" algn="l"/>
                <a:tab pos="4653164" algn="l"/>
                <a:tab pos="5069714" algn="l"/>
                <a:tab pos="5920592" algn="l"/>
                <a:tab pos="6337142" algn="l"/>
                <a:tab pos="6669873" algn="l"/>
              </a:tabLst>
            </a:pPr>
            <a:r>
              <a:rPr sz="2400" spc="-10" dirty="0">
                <a:cs typeface="Arial"/>
              </a:rPr>
              <a:t>Es	</a:t>
            </a:r>
            <a:r>
              <a:rPr sz="2400" dirty="0">
                <a:cs typeface="Arial"/>
              </a:rPr>
              <a:t>fundamental	</a:t>
            </a:r>
            <a:r>
              <a:rPr sz="2400" spc="-10" dirty="0">
                <a:cs typeface="Arial"/>
              </a:rPr>
              <a:t>la	</a:t>
            </a:r>
            <a:r>
              <a:rPr sz="2400" spc="-5" dirty="0">
                <a:cs typeface="Arial"/>
              </a:rPr>
              <a:t>participación	del	supervisor	en	el	</a:t>
            </a:r>
            <a:r>
              <a:rPr sz="2400" dirty="0">
                <a:cs typeface="Arial"/>
              </a:rPr>
              <a:t>control</a:t>
            </a:r>
            <a:r>
              <a:rPr sz="2400" spc="-80" dirty="0">
                <a:cs typeface="Arial"/>
              </a:rPr>
              <a:t> </a:t>
            </a:r>
            <a:r>
              <a:rPr sz="2400" spc="-5" dirty="0">
                <a:cs typeface="Arial"/>
              </a:rPr>
              <a:t>del  </a:t>
            </a:r>
            <a:r>
              <a:rPr sz="2400" spc="-5" dirty="0" err="1">
                <a:cs typeface="Arial"/>
              </a:rPr>
              <a:t>uso</a:t>
            </a:r>
            <a:r>
              <a:rPr lang="es-MX" sz="2400" spc="-5" dirty="0">
                <a:cs typeface="Arial"/>
              </a:rPr>
              <a:t> </a:t>
            </a:r>
            <a:r>
              <a:rPr sz="2400" spc="-5" dirty="0">
                <a:cs typeface="Arial"/>
              </a:rPr>
              <a:t>	y	mantenimiento	de	los	equipos		de	</a:t>
            </a:r>
            <a:r>
              <a:rPr sz="2400" dirty="0">
                <a:cs typeface="Arial"/>
              </a:rPr>
              <a:t>protección</a:t>
            </a:r>
            <a:r>
              <a:rPr sz="2400" spc="-10" dirty="0">
                <a:cs typeface="Arial"/>
              </a:rPr>
              <a:t> </a:t>
            </a:r>
            <a:r>
              <a:rPr sz="2400" spc="-5" dirty="0">
                <a:cs typeface="Arial"/>
              </a:rPr>
              <a:t>personal.</a:t>
            </a:r>
            <a:endParaRPr sz="2400" dirty="0">
              <a:cs typeface="Arial"/>
            </a:endParaRPr>
          </a:p>
          <a:p>
            <a:pPr marL="97787" indent="-85723" algn="just">
              <a:spcBef>
                <a:spcPts val="1100"/>
              </a:spcBef>
              <a:buSzPct val="94736"/>
              <a:buFont typeface="Arial"/>
              <a:buChar char="•"/>
              <a:tabLst>
                <a:tab pos="98423" algn="l"/>
                <a:tab pos="659749" algn="l"/>
                <a:tab pos="1718902" algn="l"/>
                <a:tab pos="2134817" algn="l"/>
                <a:tab pos="3505748" algn="l"/>
                <a:tab pos="4645544" algn="l"/>
                <a:tab pos="5275448" algn="l"/>
                <a:tab pos="6750515" algn="l"/>
                <a:tab pos="7085153" algn="l"/>
              </a:tabLst>
            </a:pPr>
            <a:r>
              <a:rPr sz="2400" dirty="0">
                <a:cs typeface="Arial"/>
              </a:rPr>
              <a:t>Los	</a:t>
            </a:r>
            <a:r>
              <a:rPr sz="2400" spc="-5" dirty="0">
                <a:cs typeface="Arial"/>
              </a:rPr>
              <a:t>equipos	</a:t>
            </a:r>
            <a:r>
              <a:rPr sz="2400" dirty="0">
                <a:cs typeface="Arial"/>
              </a:rPr>
              <a:t>de	protección	personal	</a:t>
            </a:r>
            <a:r>
              <a:rPr sz="2400" spc="-5" dirty="0">
                <a:cs typeface="Arial"/>
              </a:rPr>
              <a:t>sólo	</a:t>
            </a:r>
            <a:r>
              <a:rPr sz="2400" spc="-10" dirty="0">
                <a:cs typeface="Arial"/>
              </a:rPr>
              <a:t>disminuyen	</a:t>
            </a:r>
            <a:r>
              <a:rPr sz="2400" dirty="0">
                <a:cs typeface="Arial"/>
              </a:rPr>
              <a:t>el	</a:t>
            </a:r>
            <a:r>
              <a:rPr sz="2400" spc="-5" dirty="0">
                <a:cs typeface="Arial"/>
              </a:rPr>
              <a:t>riesgo</a:t>
            </a:r>
            <a:endParaRPr sz="2400" dirty="0">
              <a:cs typeface="Arial"/>
            </a:endParaRPr>
          </a:p>
          <a:p>
            <a:pPr marL="12700" algn="just"/>
            <a:r>
              <a:rPr sz="2400" spc="-5" dirty="0">
                <a:cs typeface="Arial"/>
              </a:rPr>
              <a:t>en </a:t>
            </a:r>
            <a:r>
              <a:rPr sz="2400" spc="-10" dirty="0">
                <a:cs typeface="Arial"/>
              </a:rPr>
              <a:t>la </a:t>
            </a:r>
            <a:r>
              <a:rPr sz="2400" spc="-5" dirty="0">
                <a:cs typeface="Arial"/>
              </a:rPr>
              <a:t>medida </a:t>
            </a:r>
            <a:r>
              <a:rPr sz="2400" dirty="0">
                <a:cs typeface="Arial"/>
              </a:rPr>
              <a:t>que sean </a:t>
            </a:r>
            <a:r>
              <a:rPr sz="2400" spc="-5" dirty="0">
                <a:cs typeface="Arial"/>
              </a:rPr>
              <a:t>adecuados y bien</a:t>
            </a:r>
            <a:r>
              <a:rPr sz="2400" spc="100" dirty="0">
                <a:cs typeface="Arial"/>
              </a:rPr>
              <a:t> </a:t>
            </a:r>
            <a:r>
              <a:rPr sz="2400" spc="-5" dirty="0">
                <a:cs typeface="Arial"/>
              </a:rPr>
              <a:t>utilizados.</a:t>
            </a:r>
            <a:endParaRPr sz="2400" dirty="0">
              <a:cs typeface="Arial"/>
            </a:endParaRPr>
          </a:p>
        </p:txBody>
      </p:sp>
      <p:sp>
        <p:nvSpPr>
          <p:cNvPr id="5" name="Título 1">
            <a:extLst>
              <a:ext uri="{FF2B5EF4-FFF2-40B4-BE49-F238E27FC236}">
                <a16:creationId xmlns:a16="http://schemas.microsoft.com/office/drawing/2014/main" id="{BA534533-7CE1-4ED5-A850-CCC2B288E49C}"/>
              </a:ext>
            </a:extLst>
          </p:cNvPr>
          <p:cNvSpPr txBox="1">
            <a:spLocks/>
          </p:cNvSpPr>
          <p:nvPr/>
        </p:nvSpPr>
        <p:spPr>
          <a:xfrm>
            <a:off x="1665705" y="414067"/>
            <a:ext cx="8848525" cy="701895"/>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dirty="0">
                <a:solidFill>
                  <a:srgbClr val="0070C0"/>
                </a:solidFill>
                <a:latin typeface="Arial" panose="020B0604020202020204" pitchFamily="34" charset="0"/>
                <a:cs typeface="Arial" panose="020B0604020202020204" pitchFamily="34" charset="0"/>
              </a:rPr>
              <a:t>Consideraciones Generales</a:t>
            </a:r>
            <a:endParaRPr lang="es-ES" b="1" dirty="0">
              <a:solidFill>
                <a:srgbClr val="0070C0"/>
              </a:solidFill>
              <a:latin typeface="Arial" panose="020B0604020202020204" pitchFamily="34" charset="0"/>
              <a:cs typeface="Arial" panose="020B0604020202020204" pitchFamily="34" charset="0"/>
            </a:endParaRPr>
          </a:p>
        </p:txBody>
      </p:sp>
      <p:pic>
        <p:nvPicPr>
          <p:cNvPr id="8" name="Imagen 7">
            <a:extLst>
              <a:ext uri="{FF2B5EF4-FFF2-40B4-BE49-F238E27FC236}">
                <a16:creationId xmlns:a16="http://schemas.microsoft.com/office/drawing/2014/main" id="{69519241-8246-4E66-8697-EE1067A62F81}"/>
              </a:ext>
            </a:extLst>
          </p:cNvPr>
          <p:cNvPicPr>
            <a:picLocks noChangeAspect="1"/>
          </p:cNvPicPr>
          <p:nvPr/>
        </p:nvPicPr>
        <p:blipFill>
          <a:blip r:embed="rId2"/>
          <a:stretch>
            <a:fillRect/>
          </a:stretch>
        </p:blipFill>
        <p:spPr>
          <a:xfrm>
            <a:off x="0" y="7276"/>
            <a:ext cx="1336362" cy="94189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PE" dirty="0"/>
              <a:t> </a:t>
            </a:r>
          </a:p>
        </p:txBody>
      </p:sp>
      <p:sp>
        <p:nvSpPr>
          <p:cNvPr id="3" name="Marcador de contenido 2"/>
          <p:cNvSpPr>
            <a:spLocks noGrp="1"/>
          </p:cNvSpPr>
          <p:nvPr>
            <p:ph idx="1"/>
          </p:nvPr>
        </p:nvSpPr>
        <p:spPr>
          <a:xfrm>
            <a:off x="838200" y="753508"/>
            <a:ext cx="10515600" cy="2942517"/>
          </a:xfrm>
        </p:spPr>
        <p:txBody>
          <a:bodyPr>
            <a:normAutofit/>
          </a:bodyPr>
          <a:lstStyle/>
          <a:p>
            <a:pPr marL="0" indent="0" algn="ctr">
              <a:buNone/>
            </a:pPr>
            <a:r>
              <a:rPr lang="es-PE" sz="3600" b="1" dirty="0">
                <a:solidFill>
                  <a:srgbClr val="0070C0"/>
                </a:solidFill>
                <a:latin typeface="Arial Black" panose="020B0A04020102020204" pitchFamily="34" charset="0"/>
              </a:rPr>
              <a:t>¿</a:t>
            </a:r>
            <a:r>
              <a:rPr lang="es-PE" sz="3600" b="1" dirty="0">
                <a:solidFill>
                  <a:srgbClr val="0070C0"/>
                </a:solidFill>
                <a:latin typeface="Arial Black" panose="020B0A04020102020204" pitchFamily="34" charset="0"/>
                <a:cs typeface="Arial" panose="020B0604020202020204" pitchFamily="34" charset="0"/>
              </a:rPr>
              <a:t>DE QUÉ VAMOS A HABLAR HOY?</a:t>
            </a:r>
          </a:p>
          <a:p>
            <a:r>
              <a:rPr lang="es-PE" sz="3200" dirty="0">
                <a:latin typeface="Arial" panose="020B0604020202020204" pitchFamily="34" charset="0"/>
                <a:cs typeface="Arial" panose="020B0604020202020204" pitchFamily="34" charset="0"/>
              </a:rPr>
              <a:t>¿Qué son los EPP?</a:t>
            </a:r>
          </a:p>
          <a:p>
            <a:r>
              <a:rPr lang="es-PE" sz="3200" dirty="0">
                <a:latin typeface="Arial" panose="020B0604020202020204" pitchFamily="34" charset="0"/>
                <a:cs typeface="Arial" panose="020B0604020202020204" pitchFamily="34" charset="0"/>
              </a:rPr>
              <a:t>¿Cuáles son los EPP?</a:t>
            </a:r>
          </a:p>
          <a:p>
            <a:r>
              <a:rPr lang="es-PE" sz="3200" dirty="0">
                <a:latin typeface="Arial" panose="020B0604020202020204" pitchFamily="34" charset="0"/>
                <a:cs typeface="Arial" panose="020B0604020202020204" pitchFamily="34" charset="0"/>
              </a:rPr>
              <a:t>¿Para qué se usan y cómo?</a:t>
            </a:r>
          </a:p>
        </p:txBody>
      </p:sp>
      <p:pic>
        <p:nvPicPr>
          <p:cNvPr id="4" name="Imagen 3"/>
          <p:cNvPicPr>
            <a:picLocks noChangeAspect="1"/>
          </p:cNvPicPr>
          <p:nvPr/>
        </p:nvPicPr>
        <p:blipFill>
          <a:blip r:embed="rId2"/>
          <a:stretch>
            <a:fillRect/>
          </a:stretch>
        </p:blipFill>
        <p:spPr>
          <a:xfrm>
            <a:off x="2569637" y="3325586"/>
            <a:ext cx="7052726" cy="295118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A6C9FDE5-CDEA-436A-9C55-7CAAB3DD7955}"/>
              </a:ext>
            </a:extLst>
          </p:cNvPr>
          <p:cNvPicPr>
            <a:picLocks noChangeAspect="1"/>
          </p:cNvPicPr>
          <p:nvPr/>
        </p:nvPicPr>
        <p:blipFill>
          <a:blip r:embed="rId3"/>
          <a:stretch>
            <a:fillRect/>
          </a:stretch>
        </p:blipFill>
        <p:spPr>
          <a:xfrm>
            <a:off x="0" y="7276"/>
            <a:ext cx="1336362" cy="941894"/>
          </a:xfrm>
          <a:prstGeom prst="rect">
            <a:avLst/>
          </a:prstGeom>
        </p:spPr>
      </p:pic>
    </p:spTree>
    <p:extLst>
      <p:ext uri="{BB962C8B-B14F-4D97-AF65-F5344CB8AC3E}">
        <p14:creationId xmlns:p14="http://schemas.microsoft.com/office/powerpoint/2010/main" val="39168329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199" y="379663"/>
            <a:ext cx="10515600" cy="1325563"/>
          </a:xfrm>
        </p:spPr>
        <p:txBody>
          <a:bodyPr>
            <a:normAutofit/>
          </a:bodyPr>
          <a:lstStyle/>
          <a:p>
            <a:pPr algn="ctr"/>
            <a:r>
              <a:rPr lang="es-PE" sz="4800" b="1" i="1" dirty="0">
                <a:solidFill>
                  <a:srgbClr val="0070C0"/>
                </a:solidFill>
                <a:effectLst>
                  <a:outerShdw blurRad="38100" dist="38100" dir="2700000" algn="tl">
                    <a:srgbClr val="000000">
                      <a:alpha val="43137"/>
                    </a:srgbClr>
                  </a:outerShdw>
                </a:effectLst>
              </a:rPr>
              <a:t>Equipo de Protección Personal - EPP</a:t>
            </a:r>
          </a:p>
        </p:txBody>
      </p:sp>
      <p:sp>
        <p:nvSpPr>
          <p:cNvPr id="3" name="Marcador de contenido 2"/>
          <p:cNvSpPr>
            <a:spLocks noGrp="1"/>
          </p:cNvSpPr>
          <p:nvPr>
            <p:ph idx="1"/>
          </p:nvPr>
        </p:nvSpPr>
        <p:spPr>
          <a:xfrm>
            <a:off x="711647" y="1690688"/>
            <a:ext cx="10515600" cy="4427379"/>
          </a:xfrm>
        </p:spPr>
        <p:txBody>
          <a:bodyPr>
            <a:noAutofit/>
          </a:bodyPr>
          <a:lstStyle/>
          <a:p>
            <a:pPr algn="just"/>
            <a:r>
              <a:rPr lang="es-ES" sz="3200" dirty="0"/>
              <a:t>Denominación dada al </a:t>
            </a:r>
            <a:r>
              <a:rPr lang="es-ES" sz="3200" b="1" dirty="0"/>
              <a:t>conjunto de elementos y dispositivos, diseñados específicamente para proteger al trabajador contra accidentes y enfermedades </a:t>
            </a:r>
            <a:r>
              <a:rPr lang="es-ES" sz="3200" dirty="0"/>
              <a:t>que pudieran ser </a:t>
            </a:r>
            <a:r>
              <a:rPr lang="es-ES" sz="3200" b="1" dirty="0"/>
              <a:t>causados por agentes o factores generados </a:t>
            </a:r>
            <a:r>
              <a:rPr lang="es-ES" sz="3200" dirty="0"/>
              <a:t>con motivo de sus </a:t>
            </a:r>
            <a:r>
              <a:rPr lang="es-ES" sz="3200" b="1" dirty="0"/>
              <a:t>actividades de trabajo </a:t>
            </a:r>
            <a:r>
              <a:rPr lang="es-ES" sz="3200" dirty="0"/>
              <a:t>y de la atención de emergencias.</a:t>
            </a:r>
          </a:p>
          <a:p>
            <a:pPr algn="just"/>
            <a:r>
              <a:rPr lang="es-ES" sz="3200" dirty="0"/>
              <a:t> El EPP no reduce el “el peligro”, solamente protege al individuo del ambiente y del grado de exposición.</a:t>
            </a:r>
            <a:endParaRPr lang="en-US" sz="3200" dirty="0"/>
          </a:p>
        </p:txBody>
      </p:sp>
      <p:sp>
        <p:nvSpPr>
          <p:cNvPr id="4" name="Rectángulo 3">
            <a:extLst>
              <a:ext uri="{FF2B5EF4-FFF2-40B4-BE49-F238E27FC236}">
                <a16:creationId xmlns:a16="http://schemas.microsoft.com/office/drawing/2014/main" id="{94DF1BA5-6068-46E8-B522-CE85E36EF07B}"/>
              </a:ext>
            </a:extLst>
          </p:cNvPr>
          <p:cNvSpPr/>
          <p:nvPr/>
        </p:nvSpPr>
        <p:spPr>
          <a:xfrm>
            <a:off x="2268978" y="5898957"/>
            <a:ext cx="7654043" cy="584775"/>
          </a:xfrm>
          <a:prstGeom prst="rect">
            <a:avLst/>
          </a:prstGeom>
        </p:spPr>
        <p:txBody>
          <a:bodyPr wrap="square">
            <a:spAutoFit/>
          </a:bodyPr>
          <a:lstStyle/>
          <a:p>
            <a:pPr marL="103502" algn="ctr">
              <a:spcBef>
                <a:spcPts val="2795"/>
              </a:spcBef>
            </a:pPr>
            <a:r>
              <a:rPr lang="es-MX" sz="3200" b="1" dirty="0">
                <a:solidFill>
                  <a:srgbClr val="333399"/>
                </a:solidFill>
                <a:latin typeface="Arial Narrow"/>
                <a:cs typeface="Arial Narrow"/>
              </a:rPr>
              <a:t>Se </a:t>
            </a:r>
            <a:r>
              <a:rPr lang="es-MX" sz="3200" b="1" spc="-5" dirty="0">
                <a:solidFill>
                  <a:srgbClr val="333399"/>
                </a:solidFill>
                <a:latin typeface="Arial Narrow"/>
                <a:cs typeface="Arial Narrow"/>
              </a:rPr>
              <a:t>utilizan porque existe </a:t>
            </a:r>
            <a:r>
              <a:rPr lang="es-MX" sz="3200" b="1" dirty="0">
                <a:solidFill>
                  <a:srgbClr val="333399"/>
                </a:solidFill>
                <a:latin typeface="Arial Narrow"/>
                <a:cs typeface="Arial Narrow"/>
              </a:rPr>
              <a:t>una</a:t>
            </a:r>
            <a:r>
              <a:rPr lang="es-MX" sz="3200" b="1" spc="-20" dirty="0">
                <a:solidFill>
                  <a:srgbClr val="333399"/>
                </a:solidFill>
                <a:latin typeface="Arial Narrow"/>
                <a:cs typeface="Arial Narrow"/>
              </a:rPr>
              <a:t> </a:t>
            </a:r>
            <a:r>
              <a:rPr lang="es-MX" sz="3200" b="1" spc="-5" dirty="0">
                <a:solidFill>
                  <a:srgbClr val="333399"/>
                </a:solidFill>
                <a:latin typeface="Arial Narrow"/>
                <a:cs typeface="Arial Narrow"/>
              </a:rPr>
              <a:t>necesidad</a:t>
            </a:r>
            <a:endParaRPr lang="es-MX" sz="3200" dirty="0">
              <a:latin typeface="Arial Narrow"/>
              <a:cs typeface="Arial Narrow"/>
            </a:endParaRPr>
          </a:p>
        </p:txBody>
      </p:sp>
      <p:pic>
        <p:nvPicPr>
          <p:cNvPr id="10" name="Imagen 9">
            <a:extLst>
              <a:ext uri="{FF2B5EF4-FFF2-40B4-BE49-F238E27FC236}">
                <a16:creationId xmlns:a16="http://schemas.microsoft.com/office/drawing/2014/main" id="{DC445AA4-8BF7-4BDB-87FC-B5F63A95FBC7}"/>
              </a:ext>
            </a:extLst>
          </p:cNvPr>
          <p:cNvPicPr>
            <a:picLocks noChangeAspect="1"/>
          </p:cNvPicPr>
          <p:nvPr/>
        </p:nvPicPr>
        <p:blipFill>
          <a:blip r:embed="rId2"/>
          <a:stretch>
            <a:fillRect/>
          </a:stretch>
        </p:blipFill>
        <p:spPr>
          <a:xfrm>
            <a:off x="0" y="7276"/>
            <a:ext cx="1336362" cy="941894"/>
          </a:xfrm>
          <a:prstGeom prst="rect">
            <a:avLst/>
          </a:prstGeom>
        </p:spPr>
      </p:pic>
    </p:spTree>
    <p:extLst>
      <p:ext uri="{BB962C8B-B14F-4D97-AF65-F5344CB8AC3E}">
        <p14:creationId xmlns:p14="http://schemas.microsoft.com/office/powerpoint/2010/main" val="37705886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708275" y="1989201"/>
            <a:ext cx="2000250" cy="1333500"/>
          </a:xfrm>
          <a:prstGeom prst="rect">
            <a:avLst/>
          </a:prstGeom>
          <a:blipFill>
            <a:blip r:embed="rId2" cstate="print"/>
            <a:stretch>
              <a:fillRect/>
            </a:stretch>
          </a:blipFill>
        </p:spPr>
        <p:txBody>
          <a:bodyPr wrap="square" lIns="0" tIns="0" rIns="0" bIns="0" rtlCol="0"/>
          <a:lstStyle/>
          <a:p>
            <a:endParaRPr/>
          </a:p>
        </p:txBody>
      </p:sp>
      <p:sp>
        <p:nvSpPr>
          <p:cNvPr id="3" name="object 3"/>
          <p:cNvSpPr txBox="1"/>
          <p:nvPr/>
        </p:nvSpPr>
        <p:spPr>
          <a:xfrm>
            <a:off x="2211069" y="1438909"/>
            <a:ext cx="2837180" cy="382156"/>
          </a:xfrm>
          <a:prstGeom prst="rect">
            <a:avLst/>
          </a:prstGeom>
        </p:spPr>
        <p:txBody>
          <a:bodyPr vert="horz" wrap="square" lIns="0" tIns="12700" rIns="0" bIns="0" rtlCol="0">
            <a:spAutoFit/>
          </a:bodyPr>
          <a:lstStyle/>
          <a:p>
            <a:pPr marL="12700">
              <a:spcBef>
                <a:spcPts val="100"/>
              </a:spcBef>
            </a:pPr>
            <a:r>
              <a:rPr sz="2400" spc="-5" dirty="0">
                <a:latin typeface="Arial Narrow"/>
                <a:cs typeface="Arial Narrow"/>
              </a:rPr>
              <a:t>1. Eliminación del</a:t>
            </a:r>
            <a:r>
              <a:rPr sz="2400" spc="-25" dirty="0">
                <a:latin typeface="Arial Narrow"/>
                <a:cs typeface="Arial Narrow"/>
              </a:rPr>
              <a:t> </a:t>
            </a:r>
            <a:r>
              <a:rPr sz="2400" spc="-5" dirty="0">
                <a:latin typeface="Arial Narrow"/>
                <a:cs typeface="Arial Narrow"/>
              </a:rPr>
              <a:t>Riesgo</a:t>
            </a:r>
            <a:endParaRPr sz="2400">
              <a:latin typeface="Arial Narrow"/>
              <a:cs typeface="Arial Narrow"/>
            </a:endParaRPr>
          </a:p>
        </p:txBody>
      </p:sp>
      <p:grpSp>
        <p:nvGrpSpPr>
          <p:cNvPr id="4" name="object 4"/>
          <p:cNvGrpSpPr/>
          <p:nvPr/>
        </p:nvGrpSpPr>
        <p:grpSpPr>
          <a:xfrm>
            <a:off x="7065009" y="1936750"/>
            <a:ext cx="2165350" cy="4175125"/>
            <a:chOff x="5422900" y="2062226"/>
            <a:chExt cx="2165350" cy="4175125"/>
          </a:xfrm>
        </p:grpSpPr>
        <p:sp>
          <p:nvSpPr>
            <p:cNvPr id="5" name="object 5"/>
            <p:cNvSpPr/>
            <p:nvPr/>
          </p:nvSpPr>
          <p:spPr>
            <a:xfrm>
              <a:off x="5422900" y="2062226"/>
              <a:ext cx="2028825" cy="1409700"/>
            </a:xfrm>
            <a:prstGeom prst="rect">
              <a:avLst/>
            </a:prstGeom>
            <a:blipFill>
              <a:blip r:embed="rId3" cstate="print"/>
              <a:stretch>
                <a:fillRect/>
              </a:stretch>
            </a:blipFill>
          </p:spPr>
          <p:txBody>
            <a:bodyPr wrap="square" lIns="0" tIns="0" rIns="0" bIns="0" rtlCol="0"/>
            <a:lstStyle/>
            <a:p>
              <a:endParaRPr/>
            </a:p>
          </p:txBody>
        </p:sp>
        <p:sp>
          <p:nvSpPr>
            <p:cNvPr id="6" name="object 6"/>
            <p:cNvSpPr/>
            <p:nvPr/>
          </p:nvSpPr>
          <p:spPr>
            <a:xfrm>
              <a:off x="5435600" y="4760912"/>
              <a:ext cx="2152650" cy="1476375"/>
            </a:xfrm>
            <a:prstGeom prst="rect">
              <a:avLst/>
            </a:prstGeom>
            <a:blipFill>
              <a:blip r:embed="rId4" cstate="print"/>
              <a:stretch>
                <a:fillRect/>
              </a:stretch>
            </a:blipFill>
          </p:spPr>
          <p:txBody>
            <a:bodyPr wrap="square" lIns="0" tIns="0" rIns="0" bIns="0" rtlCol="0"/>
            <a:lstStyle/>
            <a:p>
              <a:endParaRPr/>
            </a:p>
          </p:txBody>
        </p:sp>
      </p:grpSp>
      <p:sp>
        <p:nvSpPr>
          <p:cNvPr id="7" name="object 7"/>
          <p:cNvSpPr txBox="1"/>
          <p:nvPr/>
        </p:nvSpPr>
        <p:spPr>
          <a:xfrm>
            <a:off x="6391909" y="1438909"/>
            <a:ext cx="2838450" cy="382156"/>
          </a:xfrm>
          <a:prstGeom prst="rect">
            <a:avLst/>
          </a:prstGeom>
        </p:spPr>
        <p:txBody>
          <a:bodyPr vert="horz" wrap="square" lIns="0" tIns="12700" rIns="0" bIns="0" rtlCol="0">
            <a:spAutoFit/>
          </a:bodyPr>
          <a:lstStyle/>
          <a:p>
            <a:pPr marL="12700">
              <a:spcBef>
                <a:spcPts val="100"/>
              </a:spcBef>
            </a:pPr>
            <a:r>
              <a:rPr sz="2400" spc="-5" dirty="0">
                <a:latin typeface="Arial Narrow"/>
                <a:cs typeface="Arial Narrow"/>
              </a:rPr>
              <a:t>2. Aislamiento del</a:t>
            </a:r>
            <a:r>
              <a:rPr sz="2400" spc="-135" dirty="0">
                <a:latin typeface="Arial Narrow"/>
                <a:cs typeface="Arial Narrow"/>
              </a:rPr>
              <a:t> </a:t>
            </a:r>
            <a:r>
              <a:rPr sz="2400" dirty="0">
                <a:latin typeface="Arial Narrow"/>
                <a:cs typeface="Arial Narrow"/>
              </a:rPr>
              <a:t>Riesgo</a:t>
            </a:r>
            <a:endParaRPr sz="2400">
              <a:latin typeface="Arial Narrow"/>
              <a:cs typeface="Arial Narrow"/>
            </a:endParaRPr>
          </a:p>
        </p:txBody>
      </p:sp>
      <p:sp>
        <p:nvSpPr>
          <p:cNvPr id="8" name="object 8"/>
          <p:cNvSpPr/>
          <p:nvPr/>
        </p:nvSpPr>
        <p:spPr>
          <a:xfrm>
            <a:off x="2543174" y="4797361"/>
            <a:ext cx="2505075" cy="1314450"/>
          </a:xfrm>
          <a:prstGeom prst="rect">
            <a:avLst/>
          </a:prstGeom>
          <a:blipFill>
            <a:blip r:embed="rId5" cstate="print"/>
            <a:stretch>
              <a:fillRect/>
            </a:stretch>
          </a:blipFill>
        </p:spPr>
        <p:txBody>
          <a:bodyPr wrap="square" lIns="0" tIns="0" rIns="0" bIns="0" rtlCol="0"/>
          <a:lstStyle/>
          <a:p>
            <a:endParaRPr/>
          </a:p>
        </p:txBody>
      </p:sp>
      <p:sp>
        <p:nvSpPr>
          <p:cNvPr id="9" name="object 9"/>
          <p:cNvSpPr txBox="1"/>
          <p:nvPr/>
        </p:nvSpPr>
        <p:spPr>
          <a:xfrm>
            <a:off x="2300287" y="3857625"/>
            <a:ext cx="3271520" cy="751488"/>
          </a:xfrm>
          <a:prstGeom prst="rect">
            <a:avLst/>
          </a:prstGeom>
        </p:spPr>
        <p:txBody>
          <a:bodyPr vert="horz" wrap="square" lIns="0" tIns="12700" rIns="0" bIns="0" rtlCol="0">
            <a:spAutoFit/>
          </a:bodyPr>
          <a:lstStyle/>
          <a:p>
            <a:pPr marL="454648" marR="5080" indent="-442584">
              <a:spcBef>
                <a:spcPts val="100"/>
              </a:spcBef>
            </a:pPr>
            <a:r>
              <a:rPr sz="2400" spc="-5" dirty="0">
                <a:latin typeface="Arial Narrow"/>
                <a:cs typeface="Arial Narrow"/>
              </a:rPr>
              <a:t>3. Alejamiento del</a:t>
            </a:r>
            <a:r>
              <a:rPr sz="2400" spc="-150" dirty="0">
                <a:latin typeface="Arial Narrow"/>
                <a:cs typeface="Arial Narrow"/>
              </a:rPr>
              <a:t> </a:t>
            </a:r>
            <a:r>
              <a:rPr sz="2400" spc="-10" dirty="0">
                <a:latin typeface="Arial Narrow"/>
                <a:cs typeface="Arial Narrow"/>
              </a:rPr>
              <a:t>Trabajador  </a:t>
            </a:r>
            <a:r>
              <a:rPr sz="2400" spc="-5" dirty="0">
                <a:latin typeface="Arial Narrow"/>
                <a:cs typeface="Arial Narrow"/>
              </a:rPr>
              <a:t>(protección</a:t>
            </a:r>
            <a:r>
              <a:rPr sz="2400" spc="5" dirty="0">
                <a:latin typeface="Arial Narrow"/>
                <a:cs typeface="Arial Narrow"/>
              </a:rPr>
              <a:t> </a:t>
            </a:r>
            <a:r>
              <a:rPr sz="2400" spc="-5" dirty="0">
                <a:latin typeface="Arial Narrow"/>
                <a:cs typeface="Arial Narrow"/>
              </a:rPr>
              <a:t>colectiva)</a:t>
            </a:r>
            <a:endParaRPr sz="2400">
              <a:latin typeface="Arial Narrow"/>
              <a:cs typeface="Arial Narrow"/>
            </a:endParaRPr>
          </a:p>
        </p:txBody>
      </p:sp>
      <p:sp>
        <p:nvSpPr>
          <p:cNvPr id="10" name="object 10"/>
          <p:cNvSpPr txBox="1"/>
          <p:nvPr/>
        </p:nvSpPr>
        <p:spPr>
          <a:xfrm>
            <a:off x="6469380" y="3816350"/>
            <a:ext cx="3159760" cy="751488"/>
          </a:xfrm>
          <a:prstGeom prst="rect">
            <a:avLst/>
          </a:prstGeom>
        </p:spPr>
        <p:txBody>
          <a:bodyPr vert="horz" wrap="square" lIns="0" tIns="12700" rIns="0" bIns="0" rtlCol="0">
            <a:spAutoFit/>
          </a:bodyPr>
          <a:lstStyle/>
          <a:p>
            <a:pPr marL="403850" marR="5080" indent="-391151">
              <a:spcBef>
                <a:spcPts val="100"/>
              </a:spcBef>
            </a:pPr>
            <a:r>
              <a:rPr sz="2400" spc="-5" dirty="0">
                <a:latin typeface="Arial Narrow"/>
                <a:cs typeface="Arial Narrow"/>
              </a:rPr>
              <a:t>4. Protección </a:t>
            </a:r>
            <a:r>
              <a:rPr sz="2400" dirty="0">
                <a:latin typeface="Arial Narrow"/>
                <a:cs typeface="Arial Narrow"/>
              </a:rPr>
              <a:t>del </a:t>
            </a:r>
            <a:r>
              <a:rPr sz="2400" spc="-10" dirty="0">
                <a:latin typeface="Arial Narrow"/>
                <a:cs typeface="Arial Narrow"/>
              </a:rPr>
              <a:t>Trabajador  </a:t>
            </a:r>
            <a:r>
              <a:rPr sz="2400" spc="-5" dirty="0">
                <a:latin typeface="Arial Narrow"/>
                <a:cs typeface="Arial Narrow"/>
              </a:rPr>
              <a:t>(protección</a:t>
            </a:r>
            <a:r>
              <a:rPr sz="2400" spc="5" dirty="0">
                <a:latin typeface="Arial Narrow"/>
                <a:cs typeface="Arial Narrow"/>
              </a:rPr>
              <a:t> </a:t>
            </a:r>
            <a:r>
              <a:rPr sz="2400" dirty="0">
                <a:latin typeface="Arial Narrow"/>
                <a:cs typeface="Arial Narrow"/>
              </a:rPr>
              <a:t>personal)</a:t>
            </a:r>
            <a:endParaRPr sz="2400">
              <a:latin typeface="Arial Narrow"/>
              <a:cs typeface="Arial Narrow"/>
            </a:endParaRPr>
          </a:p>
        </p:txBody>
      </p:sp>
      <p:sp>
        <p:nvSpPr>
          <p:cNvPr id="11" name="object 11"/>
          <p:cNvSpPr/>
          <p:nvPr/>
        </p:nvSpPr>
        <p:spPr>
          <a:xfrm>
            <a:off x="6096000" y="3276600"/>
            <a:ext cx="3810000" cy="3124200"/>
          </a:xfrm>
          <a:custGeom>
            <a:avLst/>
            <a:gdLst/>
            <a:ahLst/>
            <a:cxnLst/>
            <a:rect l="l" t="t" r="r" b="b"/>
            <a:pathLst>
              <a:path w="3810000" h="3124200">
                <a:moveTo>
                  <a:pt x="0" y="1562100"/>
                </a:moveTo>
                <a:lnTo>
                  <a:pt x="731" y="1518376"/>
                </a:lnTo>
                <a:lnTo>
                  <a:pt x="2914" y="1474950"/>
                </a:lnTo>
                <a:lnTo>
                  <a:pt x="6529" y="1431837"/>
                </a:lnTo>
                <a:lnTo>
                  <a:pt x="11557" y="1389052"/>
                </a:lnTo>
                <a:lnTo>
                  <a:pt x="17978" y="1346611"/>
                </a:lnTo>
                <a:lnTo>
                  <a:pt x="25775" y="1304530"/>
                </a:lnTo>
                <a:lnTo>
                  <a:pt x="34926" y="1262825"/>
                </a:lnTo>
                <a:lnTo>
                  <a:pt x="45414" y="1221511"/>
                </a:lnTo>
                <a:lnTo>
                  <a:pt x="57220" y="1180603"/>
                </a:lnTo>
                <a:lnTo>
                  <a:pt x="70324" y="1140118"/>
                </a:lnTo>
                <a:lnTo>
                  <a:pt x="84707" y="1100072"/>
                </a:lnTo>
                <a:lnTo>
                  <a:pt x="100349" y="1060479"/>
                </a:lnTo>
                <a:lnTo>
                  <a:pt x="117233" y="1021355"/>
                </a:lnTo>
                <a:lnTo>
                  <a:pt x="135339" y="982716"/>
                </a:lnTo>
                <a:lnTo>
                  <a:pt x="154648" y="944579"/>
                </a:lnTo>
                <a:lnTo>
                  <a:pt x="175140" y="906957"/>
                </a:lnTo>
                <a:lnTo>
                  <a:pt x="196796" y="869868"/>
                </a:lnTo>
                <a:lnTo>
                  <a:pt x="219598" y="833326"/>
                </a:lnTo>
                <a:lnTo>
                  <a:pt x="243527" y="797348"/>
                </a:lnTo>
                <a:lnTo>
                  <a:pt x="268563" y="761949"/>
                </a:lnTo>
                <a:lnTo>
                  <a:pt x="294686" y="727145"/>
                </a:lnTo>
                <a:lnTo>
                  <a:pt x="321879" y="692951"/>
                </a:lnTo>
                <a:lnTo>
                  <a:pt x="350122" y="659383"/>
                </a:lnTo>
                <a:lnTo>
                  <a:pt x="379396" y="626457"/>
                </a:lnTo>
                <a:lnTo>
                  <a:pt x="409681" y="594188"/>
                </a:lnTo>
                <a:lnTo>
                  <a:pt x="440959" y="562592"/>
                </a:lnTo>
                <a:lnTo>
                  <a:pt x="473211" y="531685"/>
                </a:lnTo>
                <a:lnTo>
                  <a:pt x="506417" y="501482"/>
                </a:lnTo>
                <a:lnTo>
                  <a:pt x="540559" y="471999"/>
                </a:lnTo>
                <a:lnTo>
                  <a:pt x="575616" y="443252"/>
                </a:lnTo>
                <a:lnTo>
                  <a:pt x="611571" y="415257"/>
                </a:lnTo>
                <a:lnTo>
                  <a:pt x="648404" y="388028"/>
                </a:lnTo>
                <a:lnTo>
                  <a:pt x="686096" y="361582"/>
                </a:lnTo>
                <a:lnTo>
                  <a:pt x="724627" y="335934"/>
                </a:lnTo>
                <a:lnTo>
                  <a:pt x="763980" y="311100"/>
                </a:lnTo>
                <a:lnTo>
                  <a:pt x="804134" y="287096"/>
                </a:lnTo>
                <a:lnTo>
                  <a:pt x="845070" y="263937"/>
                </a:lnTo>
                <a:lnTo>
                  <a:pt x="886770" y="241639"/>
                </a:lnTo>
                <a:lnTo>
                  <a:pt x="929215" y="220218"/>
                </a:lnTo>
                <a:lnTo>
                  <a:pt x="972384" y="199689"/>
                </a:lnTo>
                <a:lnTo>
                  <a:pt x="1016260" y="180068"/>
                </a:lnTo>
                <a:lnTo>
                  <a:pt x="1060823" y="161370"/>
                </a:lnTo>
                <a:lnTo>
                  <a:pt x="1106053" y="143612"/>
                </a:lnTo>
                <a:lnTo>
                  <a:pt x="1151933" y="126809"/>
                </a:lnTo>
                <a:lnTo>
                  <a:pt x="1198442" y="110976"/>
                </a:lnTo>
                <a:lnTo>
                  <a:pt x="1245562" y="96130"/>
                </a:lnTo>
                <a:lnTo>
                  <a:pt x="1293274" y="82285"/>
                </a:lnTo>
                <a:lnTo>
                  <a:pt x="1341558" y="69458"/>
                </a:lnTo>
                <a:lnTo>
                  <a:pt x="1390395" y="57664"/>
                </a:lnTo>
                <a:lnTo>
                  <a:pt x="1439767" y="46919"/>
                </a:lnTo>
                <a:lnTo>
                  <a:pt x="1489653" y="37239"/>
                </a:lnTo>
                <a:lnTo>
                  <a:pt x="1540036" y="28639"/>
                </a:lnTo>
                <a:lnTo>
                  <a:pt x="1590896" y="21135"/>
                </a:lnTo>
                <a:lnTo>
                  <a:pt x="1642213" y="14742"/>
                </a:lnTo>
                <a:lnTo>
                  <a:pt x="1693969" y="9476"/>
                </a:lnTo>
                <a:lnTo>
                  <a:pt x="1746145" y="5354"/>
                </a:lnTo>
                <a:lnTo>
                  <a:pt x="1798721" y="2390"/>
                </a:lnTo>
                <a:lnTo>
                  <a:pt x="1851679" y="600"/>
                </a:lnTo>
                <a:lnTo>
                  <a:pt x="1905000" y="0"/>
                </a:lnTo>
                <a:lnTo>
                  <a:pt x="1958320" y="600"/>
                </a:lnTo>
                <a:lnTo>
                  <a:pt x="2011278" y="2390"/>
                </a:lnTo>
                <a:lnTo>
                  <a:pt x="2063854" y="5354"/>
                </a:lnTo>
                <a:lnTo>
                  <a:pt x="2116030" y="9476"/>
                </a:lnTo>
                <a:lnTo>
                  <a:pt x="2167786" y="14742"/>
                </a:lnTo>
                <a:lnTo>
                  <a:pt x="2219103" y="21135"/>
                </a:lnTo>
                <a:lnTo>
                  <a:pt x="2269963" y="28639"/>
                </a:lnTo>
                <a:lnTo>
                  <a:pt x="2320346" y="37239"/>
                </a:lnTo>
                <a:lnTo>
                  <a:pt x="2370232" y="46919"/>
                </a:lnTo>
                <a:lnTo>
                  <a:pt x="2419604" y="57664"/>
                </a:lnTo>
                <a:lnTo>
                  <a:pt x="2468441" y="69458"/>
                </a:lnTo>
                <a:lnTo>
                  <a:pt x="2516725" y="82285"/>
                </a:lnTo>
                <a:lnTo>
                  <a:pt x="2564437" y="96130"/>
                </a:lnTo>
                <a:lnTo>
                  <a:pt x="2611557" y="110976"/>
                </a:lnTo>
                <a:lnTo>
                  <a:pt x="2658066" y="126809"/>
                </a:lnTo>
                <a:lnTo>
                  <a:pt x="2703946" y="143612"/>
                </a:lnTo>
                <a:lnTo>
                  <a:pt x="2749176" y="161370"/>
                </a:lnTo>
                <a:lnTo>
                  <a:pt x="2793739" y="180068"/>
                </a:lnTo>
                <a:lnTo>
                  <a:pt x="2837615" y="199689"/>
                </a:lnTo>
                <a:lnTo>
                  <a:pt x="2880784" y="220218"/>
                </a:lnTo>
                <a:lnTo>
                  <a:pt x="2923229" y="241639"/>
                </a:lnTo>
                <a:lnTo>
                  <a:pt x="2964929" y="263937"/>
                </a:lnTo>
                <a:lnTo>
                  <a:pt x="3005865" y="287096"/>
                </a:lnTo>
                <a:lnTo>
                  <a:pt x="3046019" y="311100"/>
                </a:lnTo>
                <a:lnTo>
                  <a:pt x="3085372" y="335934"/>
                </a:lnTo>
                <a:lnTo>
                  <a:pt x="3123903" y="361582"/>
                </a:lnTo>
                <a:lnTo>
                  <a:pt x="3161595" y="388028"/>
                </a:lnTo>
                <a:lnTo>
                  <a:pt x="3198428" y="415257"/>
                </a:lnTo>
                <a:lnTo>
                  <a:pt x="3234383" y="443252"/>
                </a:lnTo>
                <a:lnTo>
                  <a:pt x="3269440" y="471999"/>
                </a:lnTo>
                <a:lnTo>
                  <a:pt x="3303582" y="501482"/>
                </a:lnTo>
                <a:lnTo>
                  <a:pt x="3336788" y="531685"/>
                </a:lnTo>
                <a:lnTo>
                  <a:pt x="3369040" y="562592"/>
                </a:lnTo>
                <a:lnTo>
                  <a:pt x="3400318" y="594188"/>
                </a:lnTo>
                <a:lnTo>
                  <a:pt x="3430603" y="626457"/>
                </a:lnTo>
                <a:lnTo>
                  <a:pt x="3459877" y="659383"/>
                </a:lnTo>
                <a:lnTo>
                  <a:pt x="3488120" y="692951"/>
                </a:lnTo>
                <a:lnTo>
                  <a:pt x="3515313" y="727145"/>
                </a:lnTo>
                <a:lnTo>
                  <a:pt x="3541436" y="761949"/>
                </a:lnTo>
                <a:lnTo>
                  <a:pt x="3566472" y="797348"/>
                </a:lnTo>
                <a:lnTo>
                  <a:pt x="3590401" y="833326"/>
                </a:lnTo>
                <a:lnTo>
                  <a:pt x="3613203" y="869868"/>
                </a:lnTo>
                <a:lnTo>
                  <a:pt x="3634859" y="906957"/>
                </a:lnTo>
                <a:lnTo>
                  <a:pt x="3655351" y="944579"/>
                </a:lnTo>
                <a:lnTo>
                  <a:pt x="3674660" y="982716"/>
                </a:lnTo>
                <a:lnTo>
                  <a:pt x="3692766" y="1021355"/>
                </a:lnTo>
                <a:lnTo>
                  <a:pt x="3709650" y="1060479"/>
                </a:lnTo>
                <a:lnTo>
                  <a:pt x="3725292" y="1100072"/>
                </a:lnTo>
                <a:lnTo>
                  <a:pt x="3739675" y="1140118"/>
                </a:lnTo>
                <a:lnTo>
                  <a:pt x="3752779" y="1180603"/>
                </a:lnTo>
                <a:lnTo>
                  <a:pt x="3764585" y="1221511"/>
                </a:lnTo>
                <a:lnTo>
                  <a:pt x="3775073" y="1262825"/>
                </a:lnTo>
                <a:lnTo>
                  <a:pt x="3784224" y="1304530"/>
                </a:lnTo>
                <a:lnTo>
                  <a:pt x="3792021" y="1346611"/>
                </a:lnTo>
                <a:lnTo>
                  <a:pt x="3798442" y="1389052"/>
                </a:lnTo>
                <a:lnTo>
                  <a:pt x="3803470" y="1431837"/>
                </a:lnTo>
                <a:lnTo>
                  <a:pt x="3807085" y="1474950"/>
                </a:lnTo>
                <a:lnTo>
                  <a:pt x="3809268" y="1518376"/>
                </a:lnTo>
                <a:lnTo>
                  <a:pt x="3810000" y="1562100"/>
                </a:lnTo>
                <a:lnTo>
                  <a:pt x="3809268" y="1605823"/>
                </a:lnTo>
                <a:lnTo>
                  <a:pt x="3807085" y="1649250"/>
                </a:lnTo>
                <a:lnTo>
                  <a:pt x="3803470" y="1692364"/>
                </a:lnTo>
                <a:lnTo>
                  <a:pt x="3798442" y="1735149"/>
                </a:lnTo>
                <a:lnTo>
                  <a:pt x="3792021" y="1777590"/>
                </a:lnTo>
                <a:lnTo>
                  <a:pt x="3784224" y="1819672"/>
                </a:lnTo>
                <a:lnTo>
                  <a:pt x="3775073" y="1861377"/>
                </a:lnTo>
                <a:lnTo>
                  <a:pt x="3764585" y="1902692"/>
                </a:lnTo>
                <a:lnTo>
                  <a:pt x="3752779" y="1943600"/>
                </a:lnTo>
                <a:lnTo>
                  <a:pt x="3739675" y="1984085"/>
                </a:lnTo>
                <a:lnTo>
                  <a:pt x="3725292" y="2024132"/>
                </a:lnTo>
                <a:lnTo>
                  <a:pt x="3709650" y="2063725"/>
                </a:lnTo>
                <a:lnTo>
                  <a:pt x="3692766" y="2102849"/>
                </a:lnTo>
                <a:lnTo>
                  <a:pt x="3674660" y="2141488"/>
                </a:lnTo>
                <a:lnTo>
                  <a:pt x="3655351" y="2179626"/>
                </a:lnTo>
                <a:lnTo>
                  <a:pt x="3634859" y="2217247"/>
                </a:lnTo>
                <a:lnTo>
                  <a:pt x="3613203" y="2254337"/>
                </a:lnTo>
                <a:lnTo>
                  <a:pt x="3590401" y="2290878"/>
                </a:lnTo>
                <a:lnTo>
                  <a:pt x="3566472" y="2326856"/>
                </a:lnTo>
                <a:lnTo>
                  <a:pt x="3541436" y="2362256"/>
                </a:lnTo>
                <a:lnTo>
                  <a:pt x="3515313" y="2397060"/>
                </a:lnTo>
                <a:lnTo>
                  <a:pt x="3488120" y="2431254"/>
                </a:lnTo>
                <a:lnTo>
                  <a:pt x="3459877" y="2464822"/>
                </a:lnTo>
                <a:lnTo>
                  <a:pt x="3430603" y="2497748"/>
                </a:lnTo>
                <a:lnTo>
                  <a:pt x="3400318" y="2530017"/>
                </a:lnTo>
                <a:lnTo>
                  <a:pt x="3369040" y="2561612"/>
                </a:lnTo>
                <a:lnTo>
                  <a:pt x="3336788" y="2592519"/>
                </a:lnTo>
                <a:lnTo>
                  <a:pt x="3303582" y="2622722"/>
                </a:lnTo>
                <a:lnTo>
                  <a:pt x="3269440" y="2652204"/>
                </a:lnTo>
                <a:lnTo>
                  <a:pt x="3234383" y="2680951"/>
                </a:lnTo>
                <a:lnTo>
                  <a:pt x="3198428" y="2708947"/>
                </a:lnTo>
                <a:lnTo>
                  <a:pt x="3161595" y="2736176"/>
                </a:lnTo>
                <a:lnTo>
                  <a:pt x="3123903" y="2762621"/>
                </a:lnTo>
                <a:lnTo>
                  <a:pt x="3085372" y="2788269"/>
                </a:lnTo>
                <a:lnTo>
                  <a:pt x="3046019" y="2813103"/>
                </a:lnTo>
                <a:lnTo>
                  <a:pt x="3005865" y="2837107"/>
                </a:lnTo>
                <a:lnTo>
                  <a:pt x="2964929" y="2860265"/>
                </a:lnTo>
                <a:lnTo>
                  <a:pt x="2923229" y="2882563"/>
                </a:lnTo>
                <a:lnTo>
                  <a:pt x="2880784" y="2903984"/>
                </a:lnTo>
                <a:lnTo>
                  <a:pt x="2837615" y="2924513"/>
                </a:lnTo>
                <a:lnTo>
                  <a:pt x="2793739" y="2944134"/>
                </a:lnTo>
                <a:lnTo>
                  <a:pt x="2749176" y="2962831"/>
                </a:lnTo>
                <a:lnTo>
                  <a:pt x="2703946" y="2980589"/>
                </a:lnTo>
                <a:lnTo>
                  <a:pt x="2658066" y="2997392"/>
                </a:lnTo>
                <a:lnTo>
                  <a:pt x="2611557" y="3013225"/>
                </a:lnTo>
                <a:lnTo>
                  <a:pt x="2564437" y="3028071"/>
                </a:lnTo>
                <a:lnTo>
                  <a:pt x="2516725" y="3041915"/>
                </a:lnTo>
                <a:lnTo>
                  <a:pt x="2468441" y="3054742"/>
                </a:lnTo>
                <a:lnTo>
                  <a:pt x="2419604" y="3066536"/>
                </a:lnTo>
                <a:lnTo>
                  <a:pt x="2370232" y="3077280"/>
                </a:lnTo>
                <a:lnTo>
                  <a:pt x="2320346" y="3086961"/>
                </a:lnTo>
                <a:lnTo>
                  <a:pt x="2269963" y="3095561"/>
                </a:lnTo>
                <a:lnTo>
                  <a:pt x="2219103" y="3103065"/>
                </a:lnTo>
                <a:lnTo>
                  <a:pt x="2167786" y="3109457"/>
                </a:lnTo>
                <a:lnTo>
                  <a:pt x="2116030" y="3114723"/>
                </a:lnTo>
                <a:lnTo>
                  <a:pt x="2063854" y="3118845"/>
                </a:lnTo>
                <a:lnTo>
                  <a:pt x="2011278" y="3121809"/>
                </a:lnTo>
                <a:lnTo>
                  <a:pt x="1958320" y="3123599"/>
                </a:lnTo>
                <a:lnTo>
                  <a:pt x="1905000" y="3124200"/>
                </a:lnTo>
                <a:lnTo>
                  <a:pt x="1851679" y="3123599"/>
                </a:lnTo>
                <a:lnTo>
                  <a:pt x="1798721" y="3121809"/>
                </a:lnTo>
                <a:lnTo>
                  <a:pt x="1746145" y="3118845"/>
                </a:lnTo>
                <a:lnTo>
                  <a:pt x="1693969" y="3114723"/>
                </a:lnTo>
                <a:lnTo>
                  <a:pt x="1642213" y="3109457"/>
                </a:lnTo>
                <a:lnTo>
                  <a:pt x="1590896" y="3103065"/>
                </a:lnTo>
                <a:lnTo>
                  <a:pt x="1540036" y="3095561"/>
                </a:lnTo>
                <a:lnTo>
                  <a:pt x="1489653" y="3086961"/>
                </a:lnTo>
                <a:lnTo>
                  <a:pt x="1439767" y="3077280"/>
                </a:lnTo>
                <a:lnTo>
                  <a:pt x="1390395" y="3066536"/>
                </a:lnTo>
                <a:lnTo>
                  <a:pt x="1341558" y="3054742"/>
                </a:lnTo>
                <a:lnTo>
                  <a:pt x="1293274" y="3041915"/>
                </a:lnTo>
                <a:lnTo>
                  <a:pt x="1245562" y="3028071"/>
                </a:lnTo>
                <a:lnTo>
                  <a:pt x="1198442" y="3013225"/>
                </a:lnTo>
                <a:lnTo>
                  <a:pt x="1151933" y="2997392"/>
                </a:lnTo>
                <a:lnTo>
                  <a:pt x="1106053" y="2980589"/>
                </a:lnTo>
                <a:lnTo>
                  <a:pt x="1060823" y="2962831"/>
                </a:lnTo>
                <a:lnTo>
                  <a:pt x="1016260" y="2944134"/>
                </a:lnTo>
                <a:lnTo>
                  <a:pt x="972384" y="2924513"/>
                </a:lnTo>
                <a:lnTo>
                  <a:pt x="929215" y="2903984"/>
                </a:lnTo>
                <a:lnTo>
                  <a:pt x="886770" y="2882563"/>
                </a:lnTo>
                <a:lnTo>
                  <a:pt x="845070" y="2860265"/>
                </a:lnTo>
                <a:lnTo>
                  <a:pt x="804134" y="2837107"/>
                </a:lnTo>
                <a:lnTo>
                  <a:pt x="763980" y="2813103"/>
                </a:lnTo>
                <a:lnTo>
                  <a:pt x="724627" y="2788269"/>
                </a:lnTo>
                <a:lnTo>
                  <a:pt x="686096" y="2762621"/>
                </a:lnTo>
                <a:lnTo>
                  <a:pt x="648404" y="2736176"/>
                </a:lnTo>
                <a:lnTo>
                  <a:pt x="611571" y="2708947"/>
                </a:lnTo>
                <a:lnTo>
                  <a:pt x="575616" y="2680951"/>
                </a:lnTo>
                <a:lnTo>
                  <a:pt x="540559" y="2652204"/>
                </a:lnTo>
                <a:lnTo>
                  <a:pt x="506417" y="2622722"/>
                </a:lnTo>
                <a:lnTo>
                  <a:pt x="473211" y="2592519"/>
                </a:lnTo>
                <a:lnTo>
                  <a:pt x="440959" y="2561612"/>
                </a:lnTo>
                <a:lnTo>
                  <a:pt x="409681" y="2530017"/>
                </a:lnTo>
                <a:lnTo>
                  <a:pt x="379396" y="2497748"/>
                </a:lnTo>
                <a:lnTo>
                  <a:pt x="350122" y="2464822"/>
                </a:lnTo>
                <a:lnTo>
                  <a:pt x="321879" y="2431254"/>
                </a:lnTo>
                <a:lnTo>
                  <a:pt x="294686" y="2397060"/>
                </a:lnTo>
                <a:lnTo>
                  <a:pt x="268563" y="2362256"/>
                </a:lnTo>
                <a:lnTo>
                  <a:pt x="243527" y="2326856"/>
                </a:lnTo>
                <a:lnTo>
                  <a:pt x="219598" y="2290878"/>
                </a:lnTo>
                <a:lnTo>
                  <a:pt x="196796" y="2254337"/>
                </a:lnTo>
                <a:lnTo>
                  <a:pt x="175140" y="2217247"/>
                </a:lnTo>
                <a:lnTo>
                  <a:pt x="154648" y="2179626"/>
                </a:lnTo>
                <a:lnTo>
                  <a:pt x="135339" y="2141488"/>
                </a:lnTo>
                <a:lnTo>
                  <a:pt x="117233" y="2102849"/>
                </a:lnTo>
                <a:lnTo>
                  <a:pt x="100349" y="2063725"/>
                </a:lnTo>
                <a:lnTo>
                  <a:pt x="84707" y="2024132"/>
                </a:lnTo>
                <a:lnTo>
                  <a:pt x="70324" y="1984085"/>
                </a:lnTo>
                <a:lnTo>
                  <a:pt x="57220" y="1943600"/>
                </a:lnTo>
                <a:lnTo>
                  <a:pt x="45414" y="1902692"/>
                </a:lnTo>
                <a:lnTo>
                  <a:pt x="34926" y="1861377"/>
                </a:lnTo>
                <a:lnTo>
                  <a:pt x="25775" y="1819672"/>
                </a:lnTo>
                <a:lnTo>
                  <a:pt x="17978" y="1777590"/>
                </a:lnTo>
                <a:lnTo>
                  <a:pt x="11557" y="1735149"/>
                </a:lnTo>
                <a:lnTo>
                  <a:pt x="6529" y="1692364"/>
                </a:lnTo>
                <a:lnTo>
                  <a:pt x="2914" y="1649250"/>
                </a:lnTo>
                <a:lnTo>
                  <a:pt x="731" y="1605823"/>
                </a:lnTo>
                <a:lnTo>
                  <a:pt x="0" y="1562100"/>
                </a:lnTo>
                <a:close/>
              </a:path>
            </a:pathLst>
          </a:custGeom>
          <a:ln w="50800">
            <a:solidFill>
              <a:srgbClr val="FF0000"/>
            </a:solidFill>
          </a:ln>
        </p:spPr>
        <p:txBody>
          <a:bodyPr wrap="square" lIns="0" tIns="0" rIns="0" bIns="0" rtlCol="0"/>
          <a:lstStyle/>
          <a:p>
            <a:endParaRPr/>
          </a:p>
        </p:txBody>
      </p:sp>
      <p:sp>
        <p:nvSpPr>
          <p:cNvPr id="12" name="object 12"/>
          <p:cNvSpPr txBox="1">
            <a:spLocks noGrp="1"/>
          </p:cNvSpPr>
          <p:nvPr>
            <p:ph type="title"/>
          </p:nvPr>
        </p:nvSpPr>
        <p:spPr>
          <a:xfrm>
            <a:off x="2722067" y="302845"/>
            <a:ext cx="6747865" cy="677621"/>
          </a:xfrm>
          <a:prstGeom prst="rect">
            <a:avLst/>
          </a:prstGeom>
        </p:spPr>
        <p:txBody>
          <a:bodyPr vert="horz" wrap="square" lIns="0" tIns="12700" rIns="0" bIns="0" rtlCol="0" anchor="ctr">
            <a:spAutoFit/>
          </a:bodyPr>
          <a:lstStyle/>
          <a:p>
            <a:pPr marL="12700" algn="ctr">
              <a:spcBef>
                <a:spcPts val="100"/>
              </a:spcBef>
            </a:pPr>
            <a:r>
              <a:rPr sz="4800" i="1" u="none" spc="5" dirty="0">
                <a:solidFill>
                  <a:srgbClr val="0070C0"/>
                </a:solidFill>
                <a:effectLst>
                  <a:outerShdw blurRad="38100" dist="38100" dir="2700000" algn="tl">
                    <a:srgbClr val="000000">
                      <a:alpha val="43137"/>
                    </a:srgbClr>
                  </a:outerShdw>
                </a:effectLst>
                <a:latin typeface="+mj-lt"/>
              </a:rPr>
              <a:t>EPP: </a:t>
            </a:r>
            <a:r>
              <a:rPr sz="4800" i="1" u="none" dirty="0">
                <a:solidFill>
                  <a:srgbClr val="0070C0"/>
                </a:solidFill>
                <a:effectLst>
                  <a:outerShdw blurRad="38100" dist="38100" dir="2700000" algn="tl">
                    <a:srgbClr val="000000">
                      <a:alpha val="43137"/>
                    </a:srgbClr>
                  </a:outerShdw>
                </a:effectLst>
                <a:latin typeface="+mj-lt"/>
              </a:rPr>
              <a:t>¿Cuándo </a:t>
            </a:r>
            <a:r>
              <a:rPr sz="4800" i="1" u="none" spc="-5" dirty="0">
                <a:solidFill>
                  <a:srgbClr val="0070C0"/>
                </a:solidFill>
                <a:effectLst>
                  <a:outerShdw blurRad="38100" dist="38100" dir="2700000" algn="tl">
                    <a:srgbClr val="000000">
                      <a:alpha val="43137"/>
                    </a:srgbClr>
                  </a:outerShdw>
                </a:effectLst>
                <a:latin typeface="+mj-lt"/>
              </a:rPr>
              <a:t>se</a:t>
            </a:r>
            <a:r>
              <a:rPr sz="4800" i="1" u="none" spc="-95" dirty="0">
                <a:solidFill>
                  <a:srgbClr val="0070C0"/>
                </a:solidFill>
                <a:effectLst>
                  <a:outerShdw blurRad="38100" dist="38100" dir="2700000" algn="tl">
                    <a:srgbClr val="000000">
                      <a:alpha val="43137"/>
                    </a:srgbClr>
                  </a:outerShdw>
                </a:effectLst>
                <a:latin typeface="+mj-lt"/>
              </a:rPr>
              <a:t> </a:t>
            </a:r>
            <a:r>
              <a:rPr sz="4800" i="1" u="none" spc="-5" dirty="0">
                <a:solidFill>
                  <a:srgbClr val="0070C0"/>
                </a:solidFill>
                <a:effectLst>
                  <a:outerShdw blurRad="38100" dist="38100" dir="2700000" algn="tl">
                    <a:srgbClr val="000000">
                      <a:alpha val="43137"/>
                    </a:srgbClr>
                  </a:outerShdw>
                </a:effectLst>
                <a:latin typeface="+mj-lt"/>
              </a:rPr>
              <a:t>utilizan?</a:t>
            </a:r>
          </a:p>
        </p:txBody>
      </p:sp>
      <p:pic>
        <p:nvPicPr>
          <p:cNvPr id="13" name="Imagen 12">
            <a:extLst>
              <a:ext uri="{FF2B5EF4-FFF2-40B4-BE49-F238E27FC236}">
                <a16:creationId xmlns:a16="http://schemas.microsoft.com/office/drawing/2014/main" id="{E91C01D4-9BBA-4738-A84A-7D78E81DCA2E}"/>
              </a:ext>
            </a:extLst>
          </p:cNvPr>
          <p:cNvPicPr>
            <a:picLocks noChangeAspect="1"/>
          </p:cNvPicPr>
          <p:nvPr/>
        </p:nvPicPr>
        <p:blipFill>
          <a:blip r:embed="rId6"/>
          <a:stretch>
            <a:fillRect/>
          </a:stretch>
        </p:blipFill>
        <p:spPr>
          <a:xfrm>
            <a:off x="9834841" y="1438909"/>
            <a:ext cx="1478356" cy="1502201"/>
          </a:xfrm>
          <a:prstGeom prst="rect">
            <a:avLst/>
          </a:prstGeom>
        </p:spPr>
      </p:pic>
      <p:pic>
        <p:nvPicPr>
          <p:cNvPr id="14" name="Imagen 13">
            <a:extLst>
              <a:ext uri="{FF2B5EF4-FFF2-40B4-BE49-F238E27FC236}">
                <a16:creationId xmlns:a16="http://schemas.microsoft.com/office/drawing/2014/main" id="{16273DD9-1AAC-4CC5-B0C5-A7357500FDC1}"/>
              </a:ext>
            </a:extLst>
          </p:cNvPr>
          <p:cNvPicPr>
            <a:picLocks noChangeAspect="1"/>
          </p:cNvPicPr>
          <p:nvPr/>
        </p:nvPicPr>
        <p:blipFill>
          <a:blip r:embed="rId7"/>
          <a:stretch>
            <a:fillRect/>
          </a:stretch>
        </p:blipFill>
        <p:spPr>
          <a:xfrm>
            <a:off x="9906000" y="4797361"/>
            <a:ext cx="1473908" cy="1465720"/>
          </a:xfrm>
          <a:prstGeom prst="rect">
            <a:avLst/>
          </a:prstGeom>
        </p:spPr>
      </p:pic>
      <p:pic>
        <p:nvPicPr>
          <p:cNvPr id="15" name="Imagen 14">
            <a:extLst>
              <a:ext uri="{FF2B5EF4-FFF2-40B4-BE49-F238E27FC236}">
                <a16:creationId xmlns:a16="http://schemas.microsoft.com/office/drawing/2014/main" id="{3857A915-2C9F-4543-B980-169F675BB1FE}"/>
              </a:ext>
            </a:extLst>
          </p:cNvPr>
          <p:cNvPicPr>
            <a:picLocks noChangeAspect="1"/>
          </p:cNvPicPr>
          <p:nvPr/>
        </p:nvPicPr>
        <p:blipFill>
          <a:blip r:embed="rId6"/>
          <a:stretch>
            <a:fillRect/>
          </a:stretch>
        </p:blipFill>
        <p:spPr>
          <a:xfrm>
            <a:off x="417753" y="1438908"/>
            <a:ext cx="1478356" cy="1502201"/>
          </a:xfrm>
          <a:prstGeom prst="rect">
            <a:avLst/>
          </a:prstGeom>
        </p:spPr>
      </p:pic>
      <p:pic>
        <p:nvPicPr>
          <p:cNvPr id="16" name="Imagen 15">
            <a:extLst>
              <a:ext uri="{FF2B5EF4-FFF2-40B4-BE49-F238E27FC236}">
                <a16:creationId xmlns:a16="http://schemas.microsoft.com/office/drawing/2014/main" id="{0DD04336-1841-4795-8211-991163D6F23B}"/>
              </a:ext>
            </a:extLst>
          </p:cNvPr>
          <p:cNvPicPr>
            <a:picLocks noChangeAspect="1"/>
          </p:cNvPicPr>
          <p:nvPr/>
        </p:nvPicPr>
        <p:blipFill>
          <a:blip r:embed="rId6"/>
          <a:stretch>
            <a:fillRect/>
          </a:stretch>
        </p:blipFill>
        <p:spPr>
          <a:xfrm>
            <a:off x="480457" y="4667991"/>
            <a:ext cx="1478356" cy="1502201"/>
          </a:xfrm>
          <a:prstGeom prst="rect">
            <a:avLst/>
          </a:prstGeom>
        </p:spPr>
      </p:pic>
      <p:pic>
        <p:nvPicPr>
          <p:cNvPr id="17" name="Imagen 16">
            <a:extLst>
              <a:ext uri="{FF2B5EF4-FFF2-40B4-BE49-F238E27FC236}">
                <a16:creationId xmlns:a16="http://schemas.microsoft.com/office/drawing/2014/main" id="{111ED794-D4C1-44DF-8985-2BEABDBA86AD}"/>
              </a:ext>
            </a:extLst>
          </p:cNvPr>
          <p:cNvPicPr>
            <a:picLocks noChangeAspect="1"/>
          </p:cNvPicPr>
          <p:nvPr/>
        </p:nvPicPr>
        <p:blipFill>
          <a:blip r:embed="rId8"/>
          <a:stretch>
            <a:fillRect/>
          </a:stretch>
        </p:blipFill>
        <p:spPr>
          <a:xfrm>
            <a:off x="0" y="7276"/>
            <a:ext cx="1336362" cy="94189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762468" y="1376139"/>
            <a:ext cx="7143750" cy="4351338"/>
          </a:xfrm>
        </p:spPr>
        <p:txBody>
          <a:bodyPr>
            <a:normAutofit/>
          </a:bodyPr>
          <a:lstStyle/>
          <a:p>
            <a:pPr marL="0" indent="0" algn="just">
              <a:buNone/>
            </a:pPr>
            <a:r>
              <a:rPr lang="es-PE" sz="4400" dirty="0"/>
              <a:t>Los Elementos de Protección Personal </a:t>
            </a:r>
            <a:r>
              <a:rPr lang="es-PE" sz="4400" b="1" dirty="0"/>
              <a:t>no evitan el accidente</a:t>
            </a:r>
            <a:r>
              <a:rPr lang="es-PE" sz="4400" dirty="0"/>
              <a:t> o el contacto con elementos agresivos, pero ayudan a que la </a:t>
            </a:r>
            <a:r>
              <a:rPr lang="es-PE" sz="4400" b="1" dirty="0"/>
              <a:t>lesión sea menos grave.</a:t>
            </a:r>
          </a:p>
        </p:txBody>
      </p:sp>
      <p:pic>
        <p:nvPicPr>
          <p:cNvPr id="1026" name="Picture 2" descr="SaludOcupacional Circula con precaución en las zonas donde existe el riesgo  de caída de objetos. Tu … | Seguridad y salud laboral, Seguridad  ocupacional, Seguridad"/>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0977" r="58519" b="15339"/>
          <a:stretch/>
        </p:blipFill>
        <p:spPr bwMode="auto">
          <a:xfrm>
            <a:off x="937768" y="906983"/>
            <a:ext cx="2529332" cy="5120445"/>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n 10">
            <a:extLst>
              <a:ext uri="{FF2B5EF4-FFF2-40B4-BE49-F238E27FC236}">
                <a16:creationId xmlns:a16="http://schemas.microsoft.com/office/drawing/2014/main" id="{5982CDE9-0934-4666-863D-7F26717EE8B6}"/>
              </a:ext>
            </a:extLst>
          </p:cNvPr>
          <p:cNvPicPr>
            <a:picLocks noChangeAspect="1"/>
          </p:cNvPicPr>
          <p:nvPr/>
        </p:nvPicPr>
        <p:blipFill>
          <a:blip r:embed="rId3"/>
          <a:stretch>
            <a:fillRect/>
          </a:stretch>
        </p:blipFill>
        <p:spPr>
          <a:xfrm>
            <a:off x="0" y="7276"/>
            <a:ext cx="1336362" cy="941894"/>
          </a:xfrm>
          <a:prstGeom prst="rect">
            <a:avLst/>
          </a:prstGeom>
        </p:spPr>
      </p:pic>
    </p:spTree>
    <p:extLst>
      <p:ext uri="{BB962C8B-B14F-4D97-AF65-F5344CB8AC3E}">
        <p14:creationId xmlns:p14="http://schemas.microsoft.com/office/powerpoint/2010/main" val="29142640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197417" y="418788"/>
            <a:ext cx="5820148" cy="622222"/>
          </a:xfrm>
          <a:prstGeom prst="rect">
            <a:avLst/>
          </a:prstGeom>
        </p:spPr>
        <p:txBody>
          <a:bodyPr vert="horz" wrap="square" lIns="0" tIns="12700" rIns="0" bIns="0" rtlCol="0" anchor="ctr">
            <a:spAutoFit/>
          </a:bodyPr>
          <a:lstStyle/>
          <a:p>
            <a:pPr marL="12700">
              <a:spcBef>
                <a:spcPts val="100"/>
              </a:spcBef>
            </a:pPr>
            <a:r>
              <a:rPr b="1" i="1" u="none" dirty="0">
                <a:solidFill>
                  <a:srgbClr val="0070C0"/>
                </a:solidFill>
                <a:effectLst>
                  <a:outerShdw blurRad="38100" dist="38100" dir="2700000" algn="tl">
                    <a:srgbClr val="000000">
                      <a:alpha val="43137"/>
                    </a:srgbClr>
                  </a:outerShdw>
                </a:effectLst>
              </a:rPr>
              <a:t>EPP: ¿Cómo </a:t>
            </a:r>
            <a:r>
              <a:rPr b="1" i="1" spc="-5" dirty="0">
                <a:solidFill>
                  <a:srgbClr val="0070C0"/>
                </a:solidFill>
                <a:effectLst>
                  <a:outerShdw blurRad="38100" dist="38100" dir="2700000" algn="tl">
                    <a:srgbClr val="000000">
                      <a:alpha val="43137"/>
                    </a:srgbClr>
                  </a:outerShdw>
                </a:effectLst>
              </a:rPr>
              <a:t>se</a:t>
            </a:r>
            <a:r>
              <a:rPr b="1" i="1" spc="-80" dirty="0">
                <a:solidFill>
                  <a:srgbClr val="0070C0"/>
                </a:solidFill>
                <a:effectLst>
                  <a:outerShdw blurRad="38100" dist="38100" dir="2700000" algn="tl">
                    <a:srgbClr val="000000">
                      <a:alpha val="43137"/>
                    </a:srgbClr>
                  </a:outerShdw>
                </a:effectLst>
              </a:rPr>
              <a:t> </a:t>
            </a:r>
            <a:r>
              <a:rPr b="1" i="1" spc="-10" dirty="0">
                <a:solidFill>
                  <a:srgbClr val="0070C0"/>
                </a:solidFill>
                <a:effectLst>
                  <a:outerShdw blurRad="38100" dist="38100" dir="2700000" algn="tl">
                    <a:srgbClr val="000000">
                      <a:alpha val="43137"/>
                    </a:srgbClr>
                  </a:outerShdw>
                </a:effectLst>
              </a:rPr>
              <a:t>utilizan?</a:t>
            </a:r>
          </a:p>
        </p:txBody>
      </p:sp>
      <p:sp>
        <p:nvSpPr>
          <p:cNvPr id="3" name="object 3"/>
          <p:cNvSpPr txBox="1"/>
          <p:nvPr/>
        </p:nvSpPr>
        <p:spPr>
          <a:xfrm>
            <a:off x="2045017" y="1430401"/>
            <a:ext cx="7741284" cy="4226798"/>
          </a:xfrm>
          <a:prstGeom prst="rect">
            <a:avLst/>
          </a:prstGeom>
        </p:spPr>
        <p:txBody>
          <a:bodyPr vert="horz" wrap="square" lIns="0" tIns="162560" rIns="0" bIns="0" rtlCol="0">
            <a:spAutoFit/>
          </a:bodyPr>
          <a:lstStyle/>
          <a:p>
            <a:pPr marL="355591" indent="-342892">
              <a:spcBef>
                <a:spcPts val="1280"/>
              </a:spcBef>
              <a:buClr>
                <a:srgbClr val="333399"/>
              </a:buClr>
              <a:buSzPct val="89285"/>
              <a:buFont typeface="Wingdings"/>
              <a:buChar char=""/>
              <a:tabLst>
                <a:tab pos="354956" algn="l"/>
                <a:tab pos="355591" algn="l"/>
              </a:tabLst>
            </a:pPr>
            <a:r>
              <a:rPr sz="2800" dirty="0">
                <a:latin typeface="Arial Narrow"/>
                <a:cs typeface="Arial Narrow"/>
              </a:rPr>
              <a:t>Son </a:t>
            </a:r>
            <a:r>
              <a:rPr sz="2800" spc="-5" dirty="0">
                <a:latin typeface="Arial Narrow"/>
                <a:cs typeface="Arial Narrow"/>
              </a:rPr>
              <a:t>de </a:t>
            </a:r>
            <a:r>
              <a:rPr sz="2800" spc="-5" dirty="0">
                <a:solidFill>
                  <a:srgbClr val="333399"/>
                </a:solidFill>
                <a:latin typeface="Arial Narrow"/>
                <a:cs typeface="Arial Narrow"/>
              </a:rPr>
              <a:t>uso</a:t>
            </a:r>
            <a:r>
              <a:rPr sz="2800" spc="-10" dirty="0">
                <a:solidFill>
                  <a:srgbClr val="333399"/>
                </a:solidFill>
                <a:latin typeface="Arial Narrow"/>
                <a:cs typeface="Arial Narrow"/>
              </a:rPr>
              <a:t> </a:t>
            </a:r>
            <a:r>
              <a:rPr sz="2800" spc="-5" dirty="0">
                <a:solidFill>
                  <a:srgbClr val="333399"/>
                </a:solidFill>
                <a:latin typeface="Arial Narrow"/>
                <a:cs typeface="Arial Narrow"/>
              </a:rPr>
              <a:t>personal</a:t>
            </a:r>
            <a:endParaRPr sz="2800" dirty="0">
              <a:latin typeface="Arial Narrow"/>
              <a:cs typeface="Arial Narrow"/>
            </a:endParaRPr>
          </a:p>
          <a:p>
            <a:pPr marL="355591" marR="911837" indent="-342892">
              <a:spcBef>
                <a:spcPts val="1180"/>
              </a:spcBef>
              <a:buClr>
                <a:srgbClr val="333399"/>
              </a:buClr>
              <a:buSzPct val="89285"/>
              <a:buFont typeface="Wingdings"/>
              <a:buChar char=""/>
              <a:tabLst>
                <a:tab pos="354956" algn="l"/>
                <a:tab pos="355591" algn="l"/>
              </a:tabLst>
            </a:pPr>
            <a:r>
              <a:rPr sz="2800" dirty="0">
                <a:latin typeface="Arial Narrow"/>
                <a:cs typeface="Arial Narrow"/>
              </a:rPr>
              <a:t>Deben </a:t>
            </a:r>
            <a:r>
              <a:rPr sz="2800" spc="-5" dirty="0">
                <a:latin typeface="Arial Narrow"/>
                <a:cs typeface="Arial Narrow"/>
              </a:rPr>
              <a:t>adaptarse </a:t>
            </a:r>
            <a:r>
              <a:rPr sz="2800" dirty="0">
                <a:latin typeface="Arial Narrow"/>
                <a:cs typeface="Arial Narrow"/>
              </a:rPr>
              <a:t>a </a:t>
            </a:r>
            <a:r>
              <a:rPr sz="2800" spc="-5" dirty="0">
                <a:latin typeface="Arial Narrow"/>
                <a:cs typeface="Arial Narrow"/>
              </a:rPr>
              <a:t>las </a:t>
            </a:r>
            <a:r>
              <a:rPr sz="2800" spc="-10" dirty="0">
                <a:solidFill>
                  <a:srgbClr val="333399"/>
                </a:solidFill>
                <a:latin typeface="Arial Narrow"/>
                <a:cs typeface="Arial Narrow"/>
              </a:rPr>
              <a:t>características </a:t>
            </a:r>
            <a:r>
              <a:rPr sz="2800" spc="-5" dirty="0">
                <a:solidFill>
                  <a:srgbClr val="333399"/>
                </a:solidFill>
                <a:latin typeface="Arial Narrow"/>
                <a:cs typeface="Arial Narrow"/>
              </a:rPr>
              <a:t>anatómicas </a:t>
            </a:r>
            <a:r>
              <a:rPr sz="2800" spc="-5" dirty="0">
                <a:latin typeface="Arial Narrow"/>
                <a:cs typeface="Arial Narrow"/>
              </a:rPr>
              <a:t> personales del</a:t>
            </a:r>
            <a:r>
              <a:rPr sz="2800" spc="-15" dirty="0">
                <a:latin typeface="Arial Narrow"/>
                <a:cs typeface="Arial Narrow"/>
              </a:rPr>
              <a:t> </a:t>
            </a:r>
            <a:r>
              <a:rPr sz="2800" spc="-10" dirty="0">
                <a:latin typeface="Arial Narrow"/>
                <a:cs typeface="Arial Narrow"/>
              </a:rPr>
              <a:t>usuario</a:t>
            </a:r>
            <a:endParaRPr sz="2800" dirty="0">
              <a:latin typeface="Arial Narrow"/>
              <a:cs typeface="Arial Narrow"/>
            </a:endParaRPr>
          </a:p>
          <a:p>
            <a:pPr marL="355591" marR="1026134" indent="-342892">
              <a:spcBef>
                <a:spcPts val="1165"/>
              </a:spcBef>
              <a:buClr>
                <a:srgbClr val="333399"/>
              </a:buClr>
              <a:buSzPct val="89285"/>
              <a:buFont typeface="Wingdings"/>
              <a:buChar char=""/>
              <a:tabLst>
                <a:tab pos="354956" algn="l"/>
                <a:tab pos="355591" algn="l"/>
              </a:tabLst>
            </a:pPr>
            <a:r>
              <a:rPr sz="2800" dirty="0">
                <a:latin typeface="Arial Narrow"/>
                <a:cs typeface="Arial Narrow"/>
              </a:rPr>
              <a:t>Deben </a:t>
            </a:r>
            <a:r>
              <a:rPr sz="2800" spc="-5" dirty="0">
                <a:latin typeface="Arial Narrow"/>
                <a:cs typeface="Arial Narrow"/>
              </a:rPr>
              <a:t>mantenerse en </a:t>
            </a:r>
            <a:r>
              <a:rPr sz="2800" spc="-5" dirty="0">
                <a:solidFill>
                  <a:srgbClr val="333399"/>
                </a:solidFill>
                <a:latin typeface="Arial Narrow"/>
                <a:cs typeface="Arial Narrow"/>
              </a:rPr>
              <a:t>buen estado </a:t>
            </a:r>
            <a:r>
              <a:rPr sz="2800" spc="-5" dirty="0">
                <a:latin typeface="Arial Narrow"/>
                <a:cs typeface="Arial Narrow"/>
              </a:rPr>
              <a:t>de limpieza </a:t>
            </a:r>
            <a:r>
              <a:rPr sz="2800" dirty="0">
                <a:latin typeface="Arial Narrow"/>
                <a:cs typeface="Arial Narrow"/>
              </a:rPr>
              <a:t>y  </a:t>
            </a:r>
            <a:r>
              <a:rPr sz="2800" spc="-10" dirty="0">
                <a:latin typeface="Arial Narrow"/>
                <a:cs typeface="Arial Narrow"/>
              </a:rPr>
              <a:t>funcionalidad</a:t>
            </a:r>
            <a:endParaRPr sz="2800" dirty="0">
              <a:latin typeface="Arial Narrow"/>
              <a:cs typeface="Arial Narrow"/>
            </a:endParaRPr>
          </a:p>
          <a:p>
            <a:pPr marL="355591" indent="-342892">
              <a:spcBef>
                <a:spcPts val="1185"/>
              </a:spcBef>
              <a:buClr>
                <a:srgbClr val="333399"/>
              </a:buClr>
              <a:buSzPct val="89285"/>
              <a:buFont typeface="Wingdings"/>
              <a:buChar char=""/>
              <a:tabLst>
                <a:tab pos="354956" algn="l"/>
                <a:tab pos="355591" algn="l"/>
              </a:tabLst>
            </a:pPr>
            <a:r>
              <a:rPr sz="2800" spc="-5" dirty="0">
                <a:latin typeface="Arial Narrow"/>
                <a:cs typeface="Arial Narrow"/>
              </a:rPr>
              <a:t>La persona debe haber </a:t>
            </a:r>
            <a:r>
              <a:rPr sz="2800" spc="-10" dirty="0">
                <a:latin typeface="Arial Narrow"/>
                <a:cs typeface="Arial Narrow"/>
              </a:rPr>
              <a:t>sido </a:t>
            </a:r>
            <a:r>
              <a:rPr sz="2800" spc="-10" dirty="0">
                <a:solidFill>
                  <a:srgbClr val="333399"/>
                </a:solidFill>
                <a:latin typeface="Arial Narrow"/>
                <a:cs typeface="Arial Narrow"/>
              </a:rPr>
              <a:t>capacitada </a:t>
            </a:r>
            <a:r>
              <a:rPr sz="2800" spc="-5" dirty="0">
                <a:latin typeface="Arial Narrow"/>
                <a:cs typeface="Arial Narrow"/>
              </a:rPr>
              <a:t>en el</a:t>
            </a:r>
            <a:r>
              <a:rPr sz="2800" spc="20" dirty="0">
                <a:latin typeface="Arial Narrow"/>
                <a:cs typeface="Arial Narrow"/>
              </a:rPr>
              <a:t> </a:t>
            </a:r>
            <a:r>
              <a:rPr sz="2800" spc="-5" dirty="0">
                <a:latin typeface="Arial Narrow"/>
                <a:cs typeface="Arial Narrow"/>
              </a:rPr>
              <a:t>uso</a:t>
            </a:r>
            <a:endParaRPr sz="2800" dirty="0">
              <a:latin typeface="Arial Narrow"/>
              <a:cs typeface="Arial Narrow"/>
            </a:endParaRPr>
          </a:p>
          <a:p>
            <a:pPr marL="355591" marR="5080" indent="-342892">
              <a:spcBef>
                <a:spcPts val="1180"/>
              </a:spcBef>
              <a:buClr>
                <a:srgbClr val="333399"/>
              </a:buClr>
              <a:buSzPct val="89285"/>
              <a:buFont typeface="Wingdings"/>
              <a:buChar char=""/>
              <a:tabLst>
                <a:tab pos="354956" algn="l"/>
                <a:tab pos="355591" algn="l"/>
              </a:tabLst>
            </a:pPr>
            <a:r>
              <a:rPr sz="2800" dirty="0">
                <a:latin typeface="Arial Narrow"/>
                <a:cs typeface="Arial Narrow"/>
              </a:rPr>
              <a:t>Debe </a:t>
            </a:r>
            <a:r>
              <a:rPr sz="2800" spc="-10" dirty="0">
                <a:latin typeface="Arial Narrow"/>
                <a:cs typeface="Arial Narrow"/>
              </a:rPr>
              <a:t>elegirse </a:t>
            </a:r>
            <a:r>
              <a:rPr sz="2800" spc="-5" dirty="0">
                <a:latin typeface="Arial Narrow"/>
                <a:cs typeface="Arial Narrow"/>
              </a:rPr>
              <a:t>el </a:t>
            </a:r>
            <a:r>
              <a:rPr sz="2800" spc="-5" dirty="0">
                <a:solidFill>
                  <a:srgbClr val="333399"/>
                </a:solidFill>
                <a:latin typeface="Arial Narrow"/>
                <a:cs typeface="Arial Narrow"/>
              </a:rPr>
              <a:t>elemento adecuado </a:t>
            </a:r>
            <a:r>
              <a:rPr sz="2800" spc="-5" dirty="0">
                <a:latin typeface="Arial Narrow"/>
                <a:cs typeface="Arial Narrow"/>
              </a:rPr>
              <a:t>acorde al </a:t>
            </a:r>
            <a:r>
              <a:rPr sz="2800" spc="-10" dirty="0">
                <a:latin typeface="Arial Narrow"/>
                <a:cs typeface="Arial Narrow"/>
              </a:rPr>
              <a:t>riesgo </a:t>
            </a:r>
            <a:r>
              <a:rPr sz="2800" spc="-5" dirty="0">
                <a:latin typeface="Arial Narrow"/>
                <a:cs typeface="Arial Narrow"/>
              </a:rPr>
              <a:t>del  que se quiere</a:t>
            </a:r>
            <a:r>
              <a:rPr sz="2800" spc="-10" dirty="0">
                <a:latin typeface="Arial Narrow"/>
                <a:cs typeface="Arial Narrow"/>
              </a:rPr>
              <a:t> </a:t>
            </a:r>
            <a:r>
              <a:rPr sz="2800" spc="-5" dirty="0">
                <a:latin typeface="Arial Narrow"/>
                <a:cs typeface="Arial Narrow"/>
              </a:rPr>
              <a:t>proteger</a:t>
            </a:r>
            <a:endParaRPr sz="2800" dirty="0">
              <a:latin typeface="Arial Narrow"/>
              <a:cs typeface="Arial Narrow"/>
            </a:endParaRPr>
          </a:p>
        </p:txBody>
      </p:sp>
      <p:pic>
        <p:nvPicPr>
          <p:cNvPr id="4" name="Imagen 3">
            <a:extLst>
              <a:ext uri="{FF2B5EF4-FFF2-40B4-BE49-F238E27FC236}">
                <a16:creationId xmlns:a16="http://schemas.microsoft.com/office/drawing/2014/main" id="{F197EDB0-AEE3-4676-A67A-246D1B6FC6A7}"/>
              </a:ext>
            </a:extLst>
          </p:cNvPr>
          <p:cNvPicPr>
            <a:picLocks noChangeAspect="1"/>
          </p:cNvPicPr>
          <p:nvPr/>
        </p:nvPicPr>
        <p:blipFill>
          <a:blip r:embed="rId2"/>
          <a:stretch>
            <a:fillRect/>
          </a:stretch>
        </p:blipFill>
        <p:spPr>
          <a:xfrm>
            <a:off x="0" y="7276"/>
            <a:ext cx="1336362" cy="941894"/>
          </a:xfrm>
          <a:prstGeom prst="rect">
            <a:avLst/>
          </a:prstGeom>
        </p:spPr>
      </p:pic>
      <p:pic>
        <p:nvPicPr>
          <p:cNvPr id="5" name="Imagen 4">
            <a:extLst>
              <a:ext uri="{FF2B5EF4-FFF2-40B4-BE49-F238E27FC236}">
                <a16:creationId xmlns:a16="http://schemas.microsoft.com/office/drawing/2014/main" id="{AA7BBF67-89E2-4816-A8EC-C2BAC97C9CD4}"/>
              </a:ext>
            </a:extLst>
          </p:cNvPr>
          <p:cNvPicPr>
            <a:picLocks noChangeAspect="1"/>
          </p:cNvPicPr>
          <p:nvPr/>
        </p:nvPicPr>
        <p:blipFill>
          <a:blip r:embed="rId2"/>
          <a:stretch>
            <a:fillRect/>
          </a:stretch>
        </p:blipFill>
        <p:spPr>
          <a:xfrm>
            <a:off x="0" y="-32480"/>
            <a:ext cx="1336362" cy="941894"/>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PE" b="1" i="1" dirty="0">
                <a:solidFill>
                  <a:srgbClr val="0070C0"/>
                </a:solidFill>
                <a:effectLst>
                  <a:outerShdw blurRad="38100" dist="38100" dir="2700000" algn="tl">
                    <a:srgbClr val="000000">
                      <a:alpha val="43137"/>
                    </a:srgbClr>
                  </a:outerShdw>
                </a:effectLst>
              </a:rPr>
              <a:t>Obligaciones de los trabajadores</a:t>
            </a:r>
            <a:endParaRPr lang="es-PE" i="1" dirty="0">
              <a:solidFill>
                <a:srgbClr val="0070C0"/>
              </a:solidFill>
              <a:effectLst>
                <a:outerShdw blurRad="38100" dist="38100" dir="2700000" algn="tl">
                  <a:srgbClr val="000000">
                    <a:alpha val="43137"/>
                  </a:srgbClr>
                </a:outerShdw>
              </a:effectLst>
            </a:endParaRPr>
          </a:p>
        </p:txBody>
      </p:sp>
      <p:sp>
        <p:nvSpPr>
          <p:cNvPr id="3" name="Marcador de contenido 2"/>
          <p:cNvSpPr>
            <a:spLocks noGrp="1"/>
          </p:cNvSpPr>
          <p:nvPr>
            <p:ph idx="1"/>
          </p:nvPr>
        </p:nvSpPr>
        <p:spPr/>
        <p:txBody>
          <a:bodyPr>
            <a:normAutofit fontScale="92500"/>
          </a:bodyPr>
          <a:lstStyle/>
          <a:p>
            <a:pPr algn="just"/>
            <a:endParaRPr lang="es-PE" dirty="0"/>
          </a:p>
          <a:p>
            <a:pPr algn="just"/>
            <a:r>
              <a:rPr lang="es-ES" sz="3200" dirty="0"/>
              <a:t>Participar en la capacitación y adiestramiento que se proporcione. </a:t>
            </a:r>
          </a:p>
          <a:p>
            <a:pPr algn="just"/>
            <a:r>
              <a:rPr lang="es-ES" sz="3200" dirty="0"/>
              <a:t>Utilizar el equipo de protección personal proporcionado, </a:t>
            </a:r>
          </a:p>
          <a:p>
            <a:pPr algn="just"/>
            <a:r>
              <a:rPr lang="es-ES" sz="3200" dirty="0"/>
              <a:t>Revisar antes de iniciar, durante y al finalizar su turno de trabajo, las condiciones del equipo de protección personal que utiliza.</a:t>
            </a:r>
          </a:p>
          <a:p>
            <a:pPr algn="just"/>
            <a:r>
              <a:rPr lang="es-ES" sz="3200" dirty="0"/>
              <a:t>Informar al supervisor cuando las condiciones del equipo de protección personal ya no lo proteja, a fin de que se le proporcione mantenimiento, o se lo reemplace.</a:t>
            </a:r>
            <a:endParaRPr lang="es-PE" sz="3200" dirty="0"/>
          </a:p>
        </p:txBody>
      </p:sp>
      <p:pic>
        <p:nvPicPr>
          <p:cNvPr id="8" name="Imagen 7">
            <a:extLst>
              <a:ext uri="{FF2B5EF4-FFF2-40B4-BE49-F238E27FC236}">
                <a16:creationId xmlns:a16="http://schemas.microsoft.com/office/drawing/2014/main" id="{CAE92A23-54D3-415D-912F-0A9932F88280}"/>
              </a:ext>
            </a:extLst>
          </p:cNvPr>
          <p:cNvPicPr>
            <a:picLocks noChangeAspect="1"/>
          </p:cNvPicPr>
          <p:nvPr/>
        </p:nvPicPr>
        <p:blipFill>
          <a:blip r:embed="rId2"/>
          <a:stretch>
            <a:fillRect/>
          </a:stretch>
        </p:blipFill>
        <p:spPr>
          <a:xfrm>
            <a:off x="0" y="-32480"/>
            <a:ext cx="1336362" cy="941894"/>
          </a:xfrm>
          <a:prstGeom prst="rect">
            <a:avLst/>
          </a:prstGeom>
        </p:spPr>
      </p:pic>
    </p:spTree>
    <p:extLst>
      <p:ext uri="{BB962C8B-B14F-4D97-AF65-F5344CB8AC3E}">
        <p14:creationId xmlns:p14="http://schemas.microsoft.com/office/powerpoint/2010/main" val="12760187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018505" y="2070324"/>
            <a:ext cx="10515600" cy="2926679"/>
          </a:xfrm>
        </p:spPr>
        <p:txBody>
          <a:bodyPr>
            <a:normAutofit/>
          </a:bodyPr>
          <a:lstStyle/>
          <a:p>
            <a:pPr algn="just"/>
            <a:r>
              <a:rPr lang="es-ES" sz="3200" dirty="0"/>
              <a:t>Para su buen mantenimiento, lávelos periódicamente en una solución jabonosa, déjenlos secar al aire libre, (lejos de los rayos solares), guárdelos en su respectivo estuche, no los almacene cerca de superficies calientes y pida cambio cuando se percate de algún deterioro.</a:t>
            </a:r>
            <a:endParaRPr lang="es-PE" sz="3200" dirty="0"/>
          </a:p>
        </p:txBody>
      </p:sp>
      <p:sp>
        <p:nvSpPr>
          <p:cNvPr id="4" name="Título 1"/>
          <p:cNvSpPr>
            <a:spLocks noGrp="1"/>
          </p:cNvSpPr>
          <p:nvPr>
            <p:ph type="title"/>
          </p:nvPr>
        </p:nvSpPr>
        <p:spPr>
          <a:xfrm>
            <a:off x="876300" y="744761"/>
            <a:ext cx="10515600" cy="1325563"/>
          </a:xfrm>
        </p:spPr>
        <p:txBody>
          <a:bodyPr/>
          <a:lstStyle/>
          <a:p>
            <a:pPr algn="ctr"/>
            <a:r>
              <a:rPr lang="es-PE" b="1" i="1" dirty="0">
                <a:solidFill>
                  <a:srgbClr val="0070C0"/>
                </a:solidFill>
                <a:effectLst>
                  <a:outerShdw blurRad="38100" dist="38100" dir="2700000" algn="tl">
                    <a:srgbClr val="000000">
                      <a:alpha val="43137"/>
                    </a:srgbClr>
                  </a:outerShdw>
                </a:effectLst>
              </a:rPr>
              <a:t>Recomendaciones para su Mantenimiento</a:t>
            </a:r>
          </a:p>
        </p:txBody>
      </p:sp>
      <p:pic>
        <p:nvPicPr>
          <p:cNvPr id="9" name="Imagen 8">
            <a:extLst>
              <a:ext uri="{FF2B5EF4-FFF2-40B4-BE49-F238E27FC236}">
                <a16:creationId xmlns:a16="http://schemas.microsoft.com/office/drawing/2014/main" id="{E91CE9CF-DE7C-4ADC-B42A-C390D5BEDCCA}"/>
              </a:ext>
            </a:extLst>
          </p:cNvPr>
          <p:cNvPicPr>
            <a:picLocks noChangeAspect="1"/>
          </p:cNvPicPr>
          <p:nvPr/>
        </p:nvPicPr>
        <p:blipFill>
          <a:blip r:embed="rId2"/>
          <a:stretch>
            <a:fillRect/>
          </a:stretch>
        </p:blipFill>
        <p:spPr>
          <a:xfrm>
            <a:off x="0" y="-32480"/>
            <a:ext cx="1336362" cy="941894"/>
          </a:xfrm>
          <a:prstGeom prst="rect">
            <a:avLst/>
          </a:prstGeom>
        </p:spPr>
      </p:pic>
    </p:spTree>
    <p:extLst>
      <p:ext uri="{BB962C8B-B14F-4D97-AF65-F5344CB8AC3E}">
        <p14:creationId xmlns:p14="http://schemas.microsoft.com/office/powerpoint/2010/main" val="1441972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018505" y="2070324"/>
            <a:ext cx="10515600" cy="2926679"/>
          </a:xfrm>
        </p:spPr>
        <p:txBody>
          <a:bodyPr>
            <a:normAutofit/>
          </a:bodyPr>
          <a:lstStyle/>
          <a:p>
            <a:r>
              <a:rPr lang="es-ES" sz="3200" dirty="0"/>
              <a:t>Seleccionar el EPP con criterio</a:t>
            </a:r>
          </a:p>
          <a:p>
            <a:endParaRPr lang="es-ES" sz="3200" dirty="0"/>
          </a:p>
          <a:p>
            <a:r>
              <a:rPr lang="es-ES" sz="3200" dirty="0"/>
              <a:t>Un EPP mal seleccionado puede </a:t>
            </a:r>
            <a:r>
              <a:rPr lang="es-ES" sz="3200" b="1" dirty="0"/>
              <a:t>aumentar el riesgo de accidentes</a:t>
            </a:r>
            <a:r>
              <a:rPr lang="es-ES" sz="3200" dirty="0"/>
              <a:t>, no evitarlos </a:t>
            </a:r>
            <a:endParaRPr lang="es-PE" sz="3200" dirty="0"/>
          </a:p>
        </p:txBody>
      </p:sp>
      <p:sp>
        <p:nvSpPr>
          <p:cNvPr id="4" name="Título 1"/>
          <p:cNvSpPr>
            <a:spLocks noGrp="1"/>
          </p:cNvSpPr>
          <p:nvPr>
            <p:ph type="title"/>
          </p:nvPr>
        </p:nvSpPr>
        <p:spPr/>
        <p:txBody>
          <a:bodyPr/>
          <a:lstStyle/>
          <a:p>
            <a:pPr algn="ctr"/>
            <a:r>
              <a:rPr lang="es-PE" b="1" i="1" dirty="0">
                <a:solidFill>
                  <a:srgbClr val="0070C0"/>
                </a:solidFill>
                <a:effectLst>
                  <a:outerShdw blurRad="38100" dist="38100" dir="2700000" algn="tl">
                    <a:srgbClr val="000000">
                      <a:alpha val="43137"/>
                    </a:srgbClr>
                  </a:outerShdw>
                </a:effectLst>
              </a:rPr>
              <a:t>RECOMENDACIÓN DE SELECCIÓN</a:t>
            </a:r>
            <a:endParaRPr lang="es-PE" i="1" dirty="0">
              <a:solidFill>
                <a:srgbClr val="0070C0"/>
              </a:solidFill>
              <a:effectLst>
                <a:outerShdw blurRad="38100" dist="38100" dir="2700000" algn="tl">
                  <a:srgbClr val="000000">
                    <a:alpha val="43137"/>
                  </a:srgbClr>
                </a:outerShdw>
              </a:effectLst>
            </a:endParaRPr>
          </a:p>
        </p:txBody>
      </p:sp>
      <p:grpSp>
        <p:nvGrpSpPr>
          <p:cNvPr id="5" name="Grupo 4"/>
          <p:cNvGrpSpPr/>
          <p:nvPr/>
        </p:nvGrpSpPr>
        <p:grpSpPr>
          <a:xfrm>
            <a:off x="10585189" y="162911"/>
            <a:ext cx="1216152" cy="979086"/>
            <a:chOff x="304800" y="171303"/>
            <a:chExt cx="1844155" cy="1282110"/>
          </a:xfrm>
        </p:grpSpPr>
        <p:pic>
          <p:nvPicPr>
            <p:cNvPr id="6" name="Imagen 5"/>
            <p:cNvPicPr>
              <a:picLocks noChangeAspect="1"/>
            </p:cNvPicPr>
            <p:nvPr/>
          </p:nvPicPr>
          <p:blipFill>
            <a:blip r:embed="rId2"/>
            <a:stretch>
              <a:fillRect/>
            </a:stretch>
          </p:blipFill>
          <p:spPr>
            <a:xfrm>
              <a:off x="304800" y="228600"/>
              <a:ext cx="973608" cy="1068470"/>
            </a:xfrm>
            <a:prstGeom prst="rect">
              <a:avLst/>
            </a:prstGeom>
            <a:ln>
              <a:noFill/>
            </a:ln>
            <a:effectLst>
              <a:outerShdw blurRad="292100" dist="139700" dir="2700000" algn="tl" rotWithShape="0">
                <a:srgbClr val="333333">
                  <a:alpha val="65000"/>
                </a:srgbClr>
              </a:outerShdw>
            </a:effectLst>
          </p:spPr>
        </p:pic>
        <p:pic>
          <p:nvPicPr>
            <p:cNvPr id="7" name="Imagen 6"/>
            <p:cNvPicPr>
              <a:picLocks noChangeAspect="1"/>
            </p:cNvPicPr>
            <p:nvPr/>
          </p:nvPicPr>
          <p:blipFill>
            <a:blip r:embed="rId3"/>
            <a:stretch>
              <a:fillRect/>
            </a:stretch>
          </p:blipFill>
          <p:spPr>
            <a:xfrm>
              <a:off x="1323088" y="171303"/>
              <a:ext cx="825867" cy="974360"/>
            </a:xfrm>
            <a:prstGeom prst="rect">
              <a:avLst/>
            </a:prstGeom>
            <a:ln>
              <a:noFill/>
            </a:ln>
            <a:effectLst>
              <a:outerShdw blurRad="292100" dist="139700" dir="2700000" algn="tl" rotWithShape="0">
                <a:srgbClr val="333333">
                  <a:alpha val="65000"/>
                </a:srgbClr>
              </a:outerShdw>
            </a:effectLst>
          </p:spPr>
        </p:pic>
        <p:pic>
          <p:nvPicPr>
            <p:cNvPr id="8" name="Imagen 7"/>
            <p:cNvPicPr>
              <a:picLocks noChangeAspect="1"/>
            </p:cNvPicPr>
            <p:nvPr/>
          </p:nvPicPr>
          <p:blipFill>
            <a:blip r:embed="rId4"/>
            <a:stretch>
              <a:fillRect/>
            </a:stretch>
          </p:blipFill>
          <p:spPr>
            <a:xfrm>
              <a:off x="665490" y="1359156"/>
              <a:ext cx="1225836" cy="94257"/>
            </a:xfrm>
            <a:prstGeom prst="rect">
              <a:avLst/>
            </a:prstGeom>
            <a:ln>
              <a:noFill/>
            </a:ln>
            <a:effectLst>
              <a:outerShdw blurRad="292100" dist="139700" dir="2700000" algn="tl" rotWithShape="0">
                <a:srgbClr val="333333">
                  <a:alpha val="65000"/>
                </a:srgbClr>
              </a:outerShdw>
            </a:effectLst>
          </p:spPr>
        </p:pic>
      </p:grpSp>
    </p:spTree>
    <p:extLst>
      <p:ext uri="{BB962C8B-B14F-4D97-AF65-F5344CB8AC3E}">
        <p14:creationId xmlns:p14="http://schemas.microsoft.com/office/powerpoint/2010/main" val="41380142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0182ABC-DEE8-46A5-841C-697543BB7D65}"/>
              </a:ext>
            </a:extLst>
          </p:cNvPr>
          <p:cNvSpPr>
            <a:spLocks noGrp="1"/>
          </p:cNvSpPr>
          <p:nvPr>
            <p:ph type="title"/>
          </p:nvPr>
        </p:nvSpPr>
        <p:spPr/>
        <p:txBody>
          <a:bodyPr/>
          <a:lstStyle/>
          <a:p>
            <a:endParaRPr lang="es-PE"/>
          </a:p>
        </p:txBody>
      </p:sp>
      <p:sp>
        <p:nvSpPr>
          <p:cNvPr id="3" name="Marcador de contenido 2">
            <a:extLst>
              <a:ext uri="{FF2B5EF4-FFF2-40B4-BE49-F238E27FC236}">
                <a16:creationId xmlns:a16="http://schemas.microsoft.com/office/drawing/2014/main" id="{217789BE-0E97-4690-96C1-ED962FC049A3}"/>
              </a:ext>
            </a:extLst>
          </p:cNvPr>
          <p:cNvSpPr>
            <a:spLocks noGrp="1"/>
          </p:cNvSpPr>
          <p:nvPr>
            <p:ph idx="1"/>
          </p:nvPr>
        </p:nvSpPr>
        <p:spPr/>
        <p:txBody>
          <a:bodyPr/>
          <a:lstStyle/>
          <a:p>
            <a:endParaRPr lang="es-PE"/>
          </a:p>
        </p:txBody>
      </p:sp>
      <p:sp>
        <p:nvSpPr>
          <p:cNvPr id="4" name="Marcador de número de diapositiva 3">
            <a:extLst>
              <a:ext uri="{FF2B5EF4-FFF2-40B4-BE49-F238E27FC236}">
                <a16:creationId xmlns:a16="http://schemas.microsoft.com/office/drawing/2014/main" id="{5D5CE0AF-305D-4B1D-9917-71C78A579332}"/>
              </a:ext>
            </a:extLst>
          </p:cNvPr>
          <p:cNvSpPr>
            <a:spLocks noGrp="1"/>
          </p:cNvSpPr>
          <p:nvPr>
            <p:ph type="sldNum" sz="quarter" idx="12"/>
          </p:nvPr>
        </p:nvSpPr>
        <p:spPr/>
        <p:txBody>
          <a:bodyPr/>
          <a:lstStyle/>
          <a:p>
            <a:fld id="{18B19342-85B6-4977-A8FE-0481F04CBBB2}" type="slidenum">
              <a:rPr lang="es-ES" smtClean="0"/>
              <a:t>12</a:t>
            </a:fld>
            <a:endParaRPr lang="es-ES"/>
          </a:p>
        </p:txBody>
      </p:sp>
      <p:pic>
        <p:nvPicPr>
          <p:cNvPr id="5" name="Imagen 4">
            <a:extLst>
              <a:ext uri="{FF2B5EF4-FFF2-40B4-BE49-F238E27FC236}">
                <a16:creationId xmlns:a16="http://schemas.microsoft.com/office/drawing/2014/main" id="{BDA931D5-82BD-418F-ABF2-08D4E07E88D5}"/>
              </a:ext>
            </a:extLst>
          </p:cNvPr>
          <p:cNvPicPr>
            <a:picLocks noChangeAspect="1"/>
          </p:cNvPicPr>
          <p:nvPr/>
        </p:nvPicPr>
        <p:blipFill rotWithShape="1">
          <a:blip r:embed="rId2"/>
          <a:srcRect l="15545"/>
          <a:stretch/>
        </p:blipFill>
        <p:spPr>
          <a:xfrm>
            <a:off x="0" y="0"/>
            <a:ext cx="12601574" cy="7315200"/>
          </a:xfrm>
          <a:prstGeom prst="rect">
            <a:avLst/>
          </a:prstGeom>
        </p:spPr>
      </p:pic>
    </p:spTree>
    <p:extLst>
      <p:ext uri="{BB962C8B-B14F-4D97-AF65-F5344CB8AC3E}">
        <p14:creationId xmlns:p14="http://schemas.microsoft.com/office/powerpoint/2010/main" val="6168226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419100"/>
            <a:ext cx="10515600" cy="1325563"/>
          </a:xfrm>
        </p:spPr>
        <p:txBody>
          <a:bodyPr/>
          <a:lstStyle/>
          <a:p>
            <a:pPr algn="ctr"/>
            <a:r>
              <a:rPr lang="es-PE" b="1" i="1" dirty="0">
                <a:solidFill>
                  <a:srgbClr val="0070C0"/>
                </a:solidFill>
                <a:effectLst>
                  <a:outerShdw blurRad="38100" dist="38100" dir="2700000" algn="tl">
                    <a:srgbClr val="000000">
                      <a:alpha val="43137"/>
                    </a:srgbClr>
                  </a:outerShdw>
                </a:effectLst>
              </a:rPr>
              <a:t>PROTECCIÓN PARA LA CABEZA</a:t>
            </a:r>
          </a:p>
        </p:txBody>
      </p:sp>
      <p:sp>
        <p:nvSpPr>
          <p:cNvPr id="3" name="Marcador de contenido 2"/>
          <p:cNvSpPr>
            <a:spLocks noGrp="1"/>
          </p:cNvSpPr>
          <p:nvPr>
            <p:ph idx="1"/>
          </p:nvPr>
        </p:nvSpPr>
        <p:spPr>
          <a:xfrm>
            <a:off x="838200" y="2092325"/>
            <a:ext cx="10515600" cy="4765676"/>
          </a:xfrm>
        </p:spPr>
        <p:txBody>
          <a:bodyPr>
            <a:normAutofit fontScale="92500" lnSpcReduction="10000"/>
          </a:bodyPr>
          <a:lstStyle/>
          <a:p>
            <a:pPr marL="0" indent="0" algn="just">
              <a:buNone/>
            </a:pPr>
            <a:r>
              <a:rPr lang="es-PE" sz="3600" b="1" dirty="0">
                <a:solidFill>
                  <a:schemeClr val="accent1">
                    <a:lumMod val="50000"/>
                  </a:schemeClr>
                </a:solidFill>
              </a:rPr>
              <a:t>CASCOS DE SEGURIDAD:  </a:t>
            </a:r>
          </a:p>
          <a:p>
            <a:pPr algn="just"/>
            <a:r>
              <a:rPr lang="es-PE" sz="3600" dirty="0"/>
              <a:t>Protege para caídas de objetos, golpes contra otros objetos, atrapamiento del pelo por máquinas en movimiento.</a:t>
            </a:r>
          </a:p>
          <a:p>
            <a:pPr algn="just"/>
            <a:endParaRPr lang="es-PE" sz="3600" dirty="0"/>
          </a:p>
          <a:p>
            <a:pPr algn="just"/>
            <a:endParaRPr lang="es-PE" sz="3600" dirty="0"/>
          </a:p>
          <a:p>
            <a:pPr algn="just"/>
            <a:endParaRPr lang="es-PE" sz="3600" dirty="0"/>
          </a:p>
          <a:p>
            <a:pPr algn="just"/>
            <a:endParaRPr lang="es-PE" sz="3600" dirty="0"/>
          </a:p>
          <a:p>
            <a:pPr algn="just"/>
            <a:r>
              <a:rPr lang="es-PE" sz="3600" dirty="0"/>
              <a:t>Norma ANSI 87-1</a:t>
            </a:r>
          </a:p>
        </p:txBody>
      </p:sp>
      <p:grpSp>
        <p:nvGrpSpPr>
          <p:cNvPr id="7" name="Grupo 6"/>
          <p:cNvGrpSpPr/>
          <p:nvPr/>
        </p:nvGrpSpPr>
        <p:grpSpPr>
          <a:xfrm>
            <a:off x="10745724" y="285952"/>
            <a:ext cx="1216152" cy="979086"/>
            <a:chOff x="304800" y="171303"/>
            <a:chExt cx="1844155" cy="1282110"/>
          </a:xfrm>
        </p:grpSpPr>
        <p:pic>
          <p:nvPicPr>
            <p:cNvPr id="8" name="Imagen 7"/>
            <p:cNvPicPr>
              <a:picLocks noChangeAspect="1"/>
            </p:cNvPicPr>
            <p:nvPr/>
          </p:nvPicPr>
          <p:blipFill>
            <a:blip r:embed="rId2"/>
            <a:stretch>
              <a:fillRect/>
            </a:stretch>
          </p:blipFill>
          <p:spPr>
            <a:xfrm>
              <a:off x="304800" y="228600"/>
              <a:ext cx="973608" cy="1068470"/>
            </a:xfrm>
            <a:prstGeom prst="rect">
              <a:avLst/>
            </a:prstGeom>
            <a:ln>
              <a:noFill/>
            </a:ln>
            <a:effectLst>
              <a:outerShdw blurRad="292100" dist="139700" dir="2700000" algn="tl" rotWithShape="0">
                <a:srgbClr val="333333">
                  <a:alpha val="65000"/>
                </a:srgbClr>
              </a:outerShdw>
            </a:effectLst>
          </p:spPr>
        </p:pic>
        <p:pic>
          <p:nvPicPr>
            <p:cNvPr id="9" name="Imagen 8"/>
            <p:cNvPicPr>
              <a:picLocks noChangeAspect="1"/>
            </p:cNvPicPr>
            <p:nvPr/>
          </p:nvPicPr>
          <p:blipFill>
            <a:blip r:embed="rId3"/>
            <a:stretch>
              <a:fillRect/>
            </a:stretch>
          </p:blipFill>
          <p:spPr>
            <a:xfrm>
              <a:off x="1323088" y="171303"/>
              <a:ext cx="825867" cy="974360"/>
            </a:xfrm>
            <a:prstGeom prst="rect">
              <a:avLst/>
            </a:prstGeom>
            <a:ln>
              <a:noFill/>
            </a:ln>
            <a:effectLst>
              <a:outerShdw blurRad="292100" dist="139700" dir="2700000" algn="tl" rotWithShape="0">
                <a:srgbClr val="333333">
                  <a:alpha val="65000"/>
                </a:srgbClr>
              </a:outerShdw>
            </a:effectLst>
          </p:spPr>
        </p:pic>
        <p:pic>
          <p:nvPicPr>
            <p:cNvPr id="10" name="Imagen 9"/>
            <p:cNvPicPr>
              <a:picLocks noChangeAspect="1"/>
            </p:cNvPicPr>
            <p:nvPr/>
          </p:nvPicPr>
          <p:blipFill>
            <a:blip r:embed="rId4"/>
            <a:stretch>
              <a:fillRect/>
            </a:stretch>
          </p:blipFill>
          <p:spPr>
            <a:xfrm>
              <a:off x="665490" y="1359156"/>
              <a:ext cx="1225836" cy="94257"/>
            </a:xfrm>
            <a:prstGeom prst="rect">
              <a:avLst/>
            </a:prstGeom>
            <a:ln>
              <a:noFill/>
            </a:ln>
            <a:effectLst>
              <a:outerShdw blurRad="292100" dist="139700" dir="2700000" algn="tl" rotWithShape="0">
                <a:srgbClr val="333333">
                  <a:alpha val="65000"/>
                </a:srgbClr>
              </a:outerShdw>
            </a:effectLst>
          </p:spPr>
        </p:pic>
      </p:grpSp>
      <p:pic>
        <p:nvPicPr>
          <p:cNvPr id="2050" name="Picture 2" descr="La importancia de los cascos de segurida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67250" y="3657600"/>
            <a:ext cx="2857500" cy="2781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02851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271102"/>
            <a:ext cx="10515600" cy="1325563"/>
          </a:xfrm>
        </p:spPr>
        <p:txBody>
          <a:bodyPr/>
          <a:lstStyle/>
          <a:p>
            <a:pPr algn="ctr"/>
            <a:r>
              <a:rPr lang="es-PE" b="1" i="1" dirty="0">
                <a:solidFill>
                  <a:srgbClr val="0070C0"/>
                </a:solidFill>
                <a:effectLst>
                  <a:outerShdw blurRad="38100" dist="38100" dir="2700000" algn="tl">
                    <a:srgbClr val="000000">
                      <a:alpha val="43137"/>
                    </a:srgbClr>
                  </a:outerShdw>
                </a:effectLst>
              </a:rPr>
              <a:t>PROTECCIÓN OJOS Y CARA</a:t>
            </a:r>
          </a:p>
        </p:txBody>
      </p:sp>
      <p:sp>
        <p:nvSpPr>
          <p:cNvPr id="3" name="Marcador de contenido 2"/>
          <p:cNvSpPr>
            <a:spLocks noGrp="1"/>
          </p:cNvSpPr>
          <p:nvPr>
            <p:ph idx="1"/>
          </p:nvPr>
        </p:nvSpPr>
        <p:spPr>
          <a:xfrm>
            <a:off x="838200" y="1690688"/>
            <a:ext cx="10515600" cy="5033962"/>
          </a:xfrm>
        </p:spPr>
        <p:txBody>
          <a:bodyPr>
            <a:normAutofit fontScale="92500" lnSpcReduction="10000"/>
          </a:bodyPr>
          <a:lstStyle/>
          <a:p>
            <a:pPr algn="just"/>
            <a:r>
              <a:rPr lang="es-PE" sz="3600" dirty="0"/>
              <a:t>Estos equipos, protegen: contra objetos y partículas proyectadas, polvos en el aire, resplandores, salpicaduras de líquidos, radiaciones, combinación de los anteriores.</a:t>
            </a:r>
          </a:p>
          <a:p>
            <a:pPr algn="just"/>
            <a:endParaRPr lang="es-PE" sz="3600" dirty="0"/>
          </a:p>
          <a:p>
            <a:pPr marL="0" indent="0" algn="just">
              <a:buNone/>
            </a:pPr>
            <a:r>
              <a:rPr lang="es-PE" sz="3600" b="1" dirty="0">
                <a:solidFill>
                  <a:schemeClr val="accent1">
                    <a:lumMod val="50000"/>
                  </a:schemeClr>
                </a:solidFill>
              </a:rPr>
              <a:t>TIPOS DE ELEMENTOS  DE PROTECCIÓN VISUAL:</a:t>
            </a:r>
          </a:p>
          <a:p>
            <a:pPr marL="0" indent="0" algn="just">
              <a:buNone/>
            </a:pPr>
            <a:endParaRPr lang="es-PE" sz="3600" dirty="0"/>
          </a:p>
          <a:p>
            <a:pPr marL="0" indent="0" algn="just">
              <a:buNone/>
            </a:pPr>
            <a:endParaRPr lang="es-PE" sz="3600" dirty="0"/>
          </a:p>
          <a:p>
            <a:pPr marL="0" indent="0" algn="just">
              <a:buNone/>
            </a:pPr>
            <a:endParaRPr lang="es-PE" sz="3600" dirty="0"/>
          </a:p>
          <a:p>
            <a:pPr algn="just"/>
            <a:endParaRPr lang="es-PE" sz="3600" dirty="0"/>
          </a:p>
          <a:p>
            <a:pPr algn="just"/>
            <a:r>
              <a:rPr lang="es-PE" dirty="0"/>
              <a:t>Norma ANSI 87-1</a:t>
            </a:r>
          </a:p>
        </p:txBody>
      </p:sp>
      <p:sp>
        <p:nvSpPr>
          <p:cNvPr id="4" name="Elipse 3"/>
          <p:cNvSpPr/>
          <p:nvPr/>
        </p:nvSpPr>
        <p:spPr>
          <a:xfrm>
            <a:off x="1638300" y="4324350"/>
            <a:ext cx="3067050" cy="18526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sz="2400" b="1" dirty="0"/>
              <a:t>Gafas o lentes</a:t>
            </a:r>
          </a:p>
        </p:txBody>
      </p:sp>
      <p:sp>
        <p:nvSpPr>
          <p:cNvPr id="5" name="Elipse 4"/>
          <p:cNvSpPr/>
          <p:nvPr/>
        </p:nvSpPr>
        <p:spPr>
          <a:xfrm>
            <a:off x="4953000" y="4324349"/>
            <a:ext cx="3276600" cy="1852613"/>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s-PE" sz="2400" b="1" dirty="0"/>
              <a:t>Monogafas</a:t>
            </a:r>
            <a:br>
              <a:rPr lang="es-PE" sz="2400" b="1" dirty="0"/>
            </a:br>
            <a:r>
              <a:rPr lang="es-PE" sz="2400" b="1" dirty="0"/>
              <a:t>(</a:t>
            </a:r>
            <a:r>
              <a:rPr lang="es-PE" sz="2400" b="1" dirty="0" err="1"/>
              <a:t>googles</a:t>
            </a:r>
            <a:r>
              <a:rPr lang="es-PE" sz="2400" b="1" dirty="0"/>
              <a:t>)</a:t>
            </a:r>
          </a:p>
        </p:txBody>
      </p:sp>
      <p:sp>
        <p:nvSpPr>
          <p:cNvPr id="6" name="Elipse 5"/>
          <p:cNvSpPr/>
          <p:nvPr/>
        </p:nvSpPr>
        <p:spPr>
          <a:xfrm>
            <a:off x="8648700" y="4324348"/>
            <a:ext cx="3105150" cy="185261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PE" sz="2400" b="1" dirty="0"/>
              <a:t>Escudos Faciales </a:t>
            </a:r>
            <a:br>
              <a:rPr lang="es-PE" sz="2400" b="1" dirty="0"/>
            </a:br>
            <a:r>
              <a:rPr lang="es-PE" sz="2400" b="1" dirty="0"/>
              <a:t>(Careta)</a:t>
            </a:r>
          </a:p>
        </p:txBody>
      </p:sp>
      <p:grpSp>
        <p:nvGrpSpPr>
          <p:cNvPr id="7" name="Grupo 6"/>
          <p:cNvGrpSpPr/>
          <p:nvPr/>
        </p:nvGrpSpPr>
        <p:grpSpPr>
          <a:xfrm>
            <a:off x="10745724" y="285952"/>
            <a:ext cx="1216152" cy="979086"/>
            <a:chOff x="304800" y="171303"/>
            <a:chExt cx="1844155" cy="1282110"/>
          </a:xfrm>
        </p:grpSpPr>
        <p:pic>
          <p:nvPicPr>
            <p:cNvPr id="8" name="Imagen 7"/>
            <p:cNvPicPr>
              <a:picLocks noChangeAspect="1"/>
            </p:cNvPicPr>
            <p:nvPr/>
          </p:nvPicPr>
          <p:blipFill>
            <a:blip r:embed="rId2"/>
            <a:stretch>
              <a:fillRect/>
            </a:stretch>
          </p:blipFill>
          <p:spPr>
            <a:xfrm>
              <a:off x="304800" y="228600"/>
              <a:ext cx="973608" cy="1068470"/>
            </a:xfrm>
            <a:prstGeom prst="rect">
              <a:avLst/>
            </a:prstGeom>
            <a:ln>
              <a:noFill/>
            </a:ln>
            <a:effectLst>
              <a:outerShdw blurRad="292100" dist="139700" dir="2700000" algn="tl" rotWithShape="0">
                <a:srgbClr val="333333">
                  <a:alpha val="65000"/>
                </a:srgbClr>
              </a:outerShdw>
            </a:effectLst>
          </p:spPr>
        </p:pic>
        <p:pic>
          <p:nvPicPr>
            <p:cNvPr id="9" name="Imagen 8"/>
            <p:cNvPicPr>
              <a:picLocks noChangeAspect="1"/>
            </p:cNvPicPr>
            <p:nvPr/>
          </p:nvPicPr>
          <p:blipFill>
            <a:blip r:embed="rId3"/>
            <a:stretch>
              <a:fillRect/>
            </a:stretch>
          </p:blipFill>
          <p:spPr>
            <a:xfrm>
              <a:off x="1323088" y="171303"/>
              <a:ext cx="825867" cy="974360"/>
            </a:xfrm>
            <a:prstGeom prst="rect">
              <a:avLst/>
            </a:prstGeom>
            <a:ln>
              <a:noFill/>
            </a:ln>
            <a:effectLst>
              <a:outerShdw blurRad="292100" dist="139700" dir="2700000" algn="tl" rotWithShape="0">
                <a:srgbClr val="333333">
                  <a:alpha val="65000"/>
                </a:srgbClr>
              </a:outerShdw>
            </a:effectLst>
          </p:spPr>
        </p:pic>
        <p:pic>
          <p:nvPicPr>
            <p:cNvPr id="10" name="Imagen 9"/>
            <p:cNvPicPr>
              <a:picLocks noChangeAspect="1"/>
            </p:cNvPicPr>
            <p:nvPr/>
          </p:nvPicPr>
          <p:blipFill>
            <a:blip r:embed="rId4"/>
            <a:stretch>
              <a:fillRect/>
            </a:stretch>
          </p:blipFill>
          <p:spPr>
            <a:xfrm>
              <a:off x="665490" y="1359156"/>
              <a:ext cx="1225836" cy="94257"/>
            </a:xfrm>
            <a:prstGeom prst="rect">
              <a:avLst/>
            </a:prstGeom>
            <a:ln>
              <a:noFill/>
            </a:ln>
            <a:effectLst>
              <a:outerShdw blurRad="292100" dist="139700" dir="2700000" algn="tl" rotWithShape="0">
                <a:srgbClr val="333333">
                  <a:alpha val="65000"/>
                </a:srgbClr>
              </a:outerShdw>
            </a:effectLst>
          </p:spPr>
        </p:pic>
      </p:grpSp>
    </p:spTree>
    <p:extLst>
      <p:ext uri="{BB962C8B-B14F-4D97-AF65-F5344CB8AC3E}">
        <p14:creationId xmlns:p14="http://schemas.microsoft.com/office/powerpoint/2010/main" val="30612866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212985"/>
            <a:ext cx="10515600" cy="1325563"/>
          </a:xfrm>
        </p:spPr>
        <p:txBody>
          <a:bodyPr/>
          <a:lstStyle/>
          <a:p>
            <a:pPr algn="ctr"/>
            <a:r>
              <a:rPr lang="es-PE" b="1" dirty="0">
                <a:solidFill>
                  <a:schemeClr val="accent1">
                    <a:lumMod val="50000"/>
                  </a:schemeClr>
                </a:solidFill>
              </a:rPr>
              <a:t>PROTECTOR VISUAL</a:t>
            </a:r>
          </a:p>
        </p:txBody>
      </p:sp>
      <p:sp>
        <p:nvSpPr>
          <p:cNvPr id="3" name="Marcador de contenido 2"/>
          <p:cNvSpPr>
            <a:spLocks noGrp="1"/>
          </p:cNvSpPr>
          <p:nvPr>
            <p:ph idx="1"/>
          </p:nvPr>
        </p:nvSpPr>
        <p:spPr>
          <a:xfrm>
            <a:off x="838200" y="1851383"/>
            <a:ext cx="10515600" cy="4351338"/>
          </a:xfrm>
        </p:spPr>
        <p:txBody>
          <a:bodyPr/>
          <a:lstStyle/>
          <a:p>
            <a:pPr marL="0" indent="0">
              <a:buNone/>
            </a:pPr>
            <a:r>
              <a:rPr lang="es-PE" dirty="0"/>
              <a:t> </a:t>
            </a:r>
          </a:p>
        </p:txBody>
      </p:sp>
      <p:pic>
        <p:nvPicPr>
          <p:cNvPr id="4" name="Imagen 3"/>
          <p:cNvPicPr>
            <a:picLocks noChangeAspect="1"/>
          </p:cNvPicPr>
          <p:nvPr/>
        </p:nvPicPr>
        <p:blipFill rotWithShape="1">
          <a:blip r:embed="rId2"/>
          <a:srcRect t="4730" b="896"/>
          <a:stretch/>
        </p:blipFill>
        <p:spPr>
          <a:xfrm>
            <a:off x="293054" y="1350499"/>
            <a:ext cx="3124200" cy="2489982"/>
          </a:xfrm>
          <a:prstGeom prst="rect">
            <a:avLst/>
          </a:prstGeom>
        </p:spPr>
      </p:pic>
      <p:pic>
        <p:nvPicPr>
          <p:cNvPr id="5" name="Imagen 4"/>
          <p:cNvPicPr>
            <a:picLocks noChangeAspect="1"/>
          </p:cNvPicPr>
          <p:nvPr/>
        </p:nvPicPr>
        <p:blipFill rotWithShape="1">
          <a:blip r:embed="rId3"/>
          <a:srcRect l="3495" t="6651" r="2513" b="3834"/>
          <a:stretch/>
        </p:blipFill>
        <p:spPr>
          <a:xfrm>
            <a:off x="4037428" y="1575581"/>
            <a:ext cx="3713870" cy="2194561"/>
          </a:xfrm>
          <a:prstGeom prst="rect">
            <a:avLst/>
          </a:prstGeom>
        </p:spPr>
      </p:pic>
      <p:pic>
        <p:nvPicPr>
          <p:cNvPr id="6" name="Imagen 5"/>
          <p:cNvPicPr>
            <a:picLocks noChangeAspect="1"/>
          </p:cNvPicPr>
          <p:nvPr/>
        </p:nvPicPr>
        <p:blipFill rotWithShape="1">
          <a:blip r:embed="rId4"/>
          <a:srcRect l="1010" t="9292" b="2923"/>
          <a:stretch/>
        </p:blipFill>
        <p:spPr>
          <a:xfrm>
            <a:off x="8370277" y="1702192"/>
            <a:ext cx="3686654" cy="2082018"/>
          </a:xfrm>
          <a:prstGeom prst="rect">
            <a:avLst/>
          </a:prstGeom>
        </p:spPr>
      </p:pic>
      <p:pic>
        <p:nvPicPr>
          <p:cNvPr id="7" name="Imagen 6"/>
          <p:cNvPicPr>
            <a:picLocks noChangeAspect="1"/>
          </p:cNvPicPr>
          <p:nvPr/>
        </p:nvPicPr>
        <p:blipFill rotWithShape="1">
          <a:blip r:embed="rId5"/>
          <a:srcRect l="1466" t="21417" b="2041"/>
          <a:stretch/>
        </p:blipFill>
        <p:spPr>
          <a:xfrm>
            <a:off x="3868614" y="4614203"/>
            <a:ext cx="4073265" cy="1997612"/>
          </a:xfrm>
          <a:prstGeom prst="rect">
            <a:avLst/>
          </a:prstGeom>
        </p:spPr>
      </p:pic>
      <p:grpSp>
        <p:nvGrpSpPr>
          <p:cNvPr id="8" name="Grupo 7"/>
          <p:cNvGrpSpPr/>
          <p:nvPr/>
        </p:nvGrpSpPr>
        <p:grpSpPr>
          <a:xfrm>
            <a:off x="10585189" y="162911"/>
            <a:ext cx="1216152" cy="979086"/>
            <a:chOff x="304800" y="171303"/>
            <a:chExt cx="1844155" cy="1282110"/>
          </a:xfrm>
        </p:grpSpPr>
        <p:pic>
          <p:nvPicPr>
            <p:cNvPr id="9" name="Imagen 8"/>
            <p:cNvPicPr>
              <a:picLocks noChangeAspect="1"/>
            </p:cNvPicPr>
            <p:nvPr/>
          </p:nvPicPr>
          <p:blipFill>
            <a:blip r:embed="rId6"/>
            <a:stretch>
              <a:fillRect/>
            </a:stretch>
          </p:blipFill>
          <p:spPr>
            <a:xfrm>
              <a:off x="304800" y="228600"/>
              <a:ext cx="973608" cy="1068470"/>
            </a:xfrm>
            <a:prstGeom prst="rect">
              <a:avLst/>
            </a:prstGeom>
            <a:ln>
              <a:noFill/>
            </a:ln>
            <a:effectLst>
              <a:outerShdw blurRad="292100" dist="139700" dir="2700000" algn="tl" rotWithShape="0">
                <a:srgbClr val="333333">
                  <a:alpha val="65000"/>
                </a:srgbClr>
              </a:outerShdw>
            </a:effectLst>
          </p:spPr>
        </p:pic>
        <p:pic>
          <p:nvPicPr>
            <p:cNvPr id="10" name="Imagen 9"/>
            <p:cNvPicPr>
              <a:picLocks noChangeAspect="1"/>
            </p:cNvPicPr>
            <p:nvPr/>
          </p:nvPicPr>
          <p:blipFill>
            <a:blip r:embed="rId7"/>
            <a:stretch>
              <a:fillRect/>
            </a:stretch>
          </p:blipFill>
          <p:spPr>
            <a:xfrm>
              <a:off x="1323088" y="171303"/>
              <a:ext cx="825867" cy="974360"/>
            </a:xfrm>
            <a:prstGeom prst="rect">
              <a:avLst/>
            </a:prstGeom>
            <a:ln>
              <a:noFill/>
            </a:ln>
            <a:effectLst>
              <a:outerShdw blurRad="292100" dist="139700" dir="2700000" algn="tl" rotWithShape="0">
                <a:srgbClr val="333333">
                  <a:alpha val="65000"/>
                </a:srgbClr>
              </a:outerShdw>
            </a:effectLst>
          </p:spPr>
        </p:pic>
        <p:pic>
          <p:nvPicPr>
            <p:cNvPr id="11" name="Imagen 10"/>
            <p:cNvPicPr>
              <a:picLocks noChangeAspect="1"/>
            </p:cNvPicPr>
            <p:nvPr/>
          </p:nvPicPr>
          <p:blipFill>
            <a:blip r:embed="rId8"/>
            <a:stretch>
              <a:fillRect/>
            </a:stretch>
          </p:blipFill>
          <p:spPr>
            <a:xfrm>
              <a:off x="665490" y="1359156"/>
              <a:ext cx="1225836" cy="94257"/>
            </a:xfrm>
            <a:prstGeom prst="rect">
              <a:avLst/>
            </a:prstGeom>
            <a:ln>
              <a:noFill/>
            </a:ln>
            <a:effectLst>
              <a:outerShdw blurRad="292100" dist="139700" dir="2700000" algn="tl" rotWithShape="0">
                <a:srgbClr val="333333">
                  <a:alpha val="65000"/>
                </a:srgbClr>
              </a:outerShdw>
            </a:effectLst>
          </p:spPr>
        </p:pic>
      </p:grpSp>
    </p:spTree>
    <p:extLst>
      <p:ext uri="{BB962C8B-B14F-4D97-AF65-F5344CB8AC3E}">
        <p14:creationId xmlns:p14="http://schemas.microsoft.com/office/powerpoint/2010/main" val="5313032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PE" dirty="0"/>
              <a:t> </a:t>
            </a:r>
          </a:p>
        </p:txBody>
      </p:sp>
      <p:sp>
        <p:nvSpPr>
          <p:cNvPr id="3" name="Marcador de contenido 2"/>
          <p:cNvSpPr>
            <a:spLocks noGrp="1"/>
          </p:cNvSpPr>
          <p:nvPr>
            <p:ph idx="1"/>
          </p:nvPr>
        </p:nvSpPr>
        <p:spPr/>
        <p:txBody>
          <a:bodyPr/>
          <a:lstStyle/>
          <a:p>
            <a:pPr marL="0" indent="0">
              <a:buNone/>
            </a:pPr>
            <a:r>
              <a:rPr lang="es-PE" dirty="0"/>
              <a:t> </a:t>
            </a:r>
          </a:p>
        </p:txBody>
      </p:sp>
      <p:pic>
        <p:nvPicPr>
          <p:cNvPr id="4" name="Imagen 3"/>
          <p:cNvPicPr>
            <a:picLocks noChangeAspect="1"/>
          </p:cNvPicPr>
          <p:nvPr/>
        </p:nvPicPr>
        <p:blipFill>
          <a:blip r:embed="rId2"/>
          <a:stretch>
            <a:fillRect/>
          </a:stretch>
        </p:blipFill>
        <p:spPr>
          <a:xfrm>
            <a:off x="1977692" y="460892"/>
            <a:ext cx="8329853" cy="5936216"/>
          </a:xfrm>
          <a:prstGeom prst="rect">
            <a:avLst/>
          </a:prstGeom>
        </p:spPr>
      </p:pic>
      <p:grpSp>
        <p:nvGrpSpPr>
          <p:cNvPr id="5" name="Grupo 4"/>
          <p:cNvGrpSpPr/>
          <p:nvPr/>
        </p:nvGrpSpPr>
        <p:grpSpPr>
          <a:xfrm>
            <a:off x="10585189" y="162911"/>
            <a:ext cx="1216152" cy="979086"/>
            <a:chOff x="304800" y="171303"/>
            <a:chExt cx="1844155" cy="1282110"/>
          </a:xfrm>
        </p:grpSpPr>
        <p:pic>
          <p:nvPicPr>
            <p:cNvPr id="6" name="Imagen 5"/>
            <p:cNvPicPr>
              <a:picLocks noChangeAspect="1"/>
            </p:cNvPicPr>
            <p:nvPr/>
          </p:nvPicPr>
          <p:blipFill>
            <a:blip r:embed="rId3"/>
            <a:stretch>
              <a:fillRect/>
            </a:stretch>
          </p:blipFill>
          <p:spPr>
            <a:xfrm>
              <a:off x="304800" y="228600"/>
              <a:ext cx="973608" cy="1068470"/>
            </a:xfrm>
            <a:prstGeom prst="rect">
              <a:avLst/>
            </a:prstGeom>
            <a:ln>
              <a:noFill/>
            </a:ln>
            <a:effectLst>
              <a:outerShdw blurRad="292100" dist="139700" dir="2700000" algn="tl" rotWithShape="0">
                <a:srgbClr val="333333">
                  <a:alpha val="65000"/>
                </a:srgbClr>
              </a:outerShdw>
            </a:effectLst>
          </p:spPr>
        </p:pic>
        <p:pic>
          <p:nvPicPr>
            <p:cNvPr id="7" name="Imagen 6"/>
            <p:cNvPicPr>
              <a:picLocks noChangeAspect="1"/>
            </p:cNvPicPr>
            <p:nvPr/>
          </p:nvPicPr>
          <p:blipFill>
            <a:blip r:embed="rId4"/>
            <a:stretch>
              <a:fillRect/>
            </a:stretch>
          </p:blipFill>
          <p:spPr>
            <a:xfrm>
              <a:off x="1323088" y="171303"/>
              <a:ext cx="825867" cy="974360"/>
            </a:xfrm>
            <a:prstGeom prst="rect">
              <a:avLst/>
            </a:prstGeom>
            <a:ln>
              <a:noFill/>
            </a:ln>
            <a:effectLst>
              <a:outerShdw blurRad="292100" dist="139700" dir="2700000" algn="tl" rotWithShape="0">
                <a:srgbClr val="333333">
                  <a:alpha val="65000"/>
                </a:srgbClr>
              </a:outerShdw>
            </a:effectLst>
          </p:spPr>
        </p:pic>
        <p:pic>
          <p:nvPicPr>
            <p:cNvPr id="8" name="Imagen 7"/>
            <p:cNvPicPr>
              <a:picLocks noChangeAspect="1"/>
            </p:cNvPicPr>
            <p:nvPr/>
          </p:nvPicPr>
          <p:blipFill>
            <a:blip r:embed="rId5"/>
            <a:stretch>
              <a:fillRect/>
            </a:stretch>
          </p:blipFill>
          <p:spPr>
            <a:xfrm>
              <a:off x="665490" y="1359156"/>
              <a:ext cx="1225836" cy="94257"/>
            </a:xfrm>
            <a:prstGeom prst="rect">
              <a:avLst/>
            </a:prstGeom>
            <a:ln>
              <a:noFill/>
            </a:ln>
            <a:effectLst>
              <a:outerShdw blurRad="292100" dist="139700" dir="2700000" algn="tl" rotWithShape="0">
                <a:srgbClr val="333333">
                  <a:alpha val="65000"/>
                </a:srgbClr>
              </a:outerShdw>
            </a:effectLst>
          </p:spPr>
        </p:pic>
      </p:grpSp>
    </p:spTree>
    <p:extLst>
      <p:ext uri="{BB962C8B-B14F-4D97-AF65-F5344CB8AC3E}">
        <p14:creationId xmlns:p14="http://schemas.microsoft.com/office/powerpoint/2010/main" val="21524197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PE" b="1" i="1" dirty="0">
                <a:solidFill>
                  <a:srgbClr val="0070C0"/>
                </a:solidFill>
                <a:effectLst>
                  <a:outerShdw blurRad="38100" dist="38100" dir="2700000" algn="tl">
                    <a:srgbClr val="000000">
                      <a:alpha val="43137"/>
                    </a:srgbClr>
                  </a:outerShdw>
                </a:effectLst>
              </a:rPr>
              <a:t>PROTECCIÓN AUDITIVA</a:t>
            </a:r>
          </a:p>
        </p:txBody>
      </p:sp>
      <p:sp>
        <p:nvSpPr>
          <p:cNvPr id="3" name="Marcador de contenido 2"/>
          <p:cNvSpPr>
            <a:spLocks noGrp="1"/>
          </p:cNvSpPr>
          <p:nvPr>
            <p:ph idx="1"/>
          </p:nvPr>
        </p:nvSpPr>
        <p:spPr>
          <a:xfrm>
            <a:off x="838200" y="1690688"/>
            <a:ext cx="10515600" cy="4765676"/>
          </a:xfrm>
        </p:spPr>
        <p:txBody>
          <a:bodyPr>
            <a:normAutofit fontScale="92500" lnSpcReduction="10000"/>
          </a:bodyPr>
          <a:lstStyle/>
          <a:p>
            <a:pPr algn="just"/>
            <a:r>
              <a:rPr lang="es-PE" sz="3600" dirty="0"/>
              <a:t>Estos elementos protegen contra altos niveles de ruido.</a:t>
            </a:r>
          </a:p>
          <a:p>
            <a:pPr algn="just"/>
            <a:r>
              <a:rPr lang="es-PE" sz="3600" dirty="0"/>
              <a:t>A partir de 85 db es Obligatorio el equipo protector auditivo. (amoladora, taladro, lijadoras, otros)</a:t>
            </a:r>
          </a:p>
          <a:p>
            <a:pPr algn="just"/>
            <a:endParaRPr lang="es-PE" sz="3600" dirty="0"/>
          </a:p>
          <a:p>
            <a:pPr algn="just"/>
            <a:endParaRPr lang="es-PE" sz="3600" dirty="0"/>
          </a:p>
          <a:p>
            <a:pPr marL="0" indent="0" algn="just">
              <a:buNone/>
            </a:pPr>
            <a:br>
              <a:rPr lang="es-PE" sz="3600" dirty="0"/>
            </a:br>
            <a:endParaRPr lang="es-PE" sz="3600" dirty="0"/>
          </a:p>
          <a:p>
            <a:pPr algn="just"/>
            <a:endParaRPr lang="es-PE" sz="3600" dirty="0"/>
          </a:p>
          <a:p>
            <a:pPr algn="just"/>
            <a:r>
              <a:rPr lang="es-PE" sz="3600" dirty="0"/>
              <a:t>Norma ANSI 2-3-19-1974</a:t>
            </a:r>
          </a:p>
        </p:txBody>
      </p:sp>
      <p:sp>
        <p:nvSpPr>
          <p:cNvPr id="4" name="Elipse 3"/>
          <p:cNvSpPr/>
          <p:nvPr/>
        </p:nvSpPr>
        <p:spPr>
          <a:xfrm>
            <a:off x="1562100" y="3143250"/>
            <a:ext cx="3743325" cy="24622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sz="2800" b="1" dirty="0">
                <a:solidFill>
                  <a:schemeClr val="tx1"/>
                </a:solidFill>
              </a:rPr>
              <a:t>Orejera</a:t>
            </a:r>
          </a:p>
        </p:txBody>
      </p:sp>
      <p:sp>
        <p:nvSpPr>
          <p:cNvPr id="5" name="Elipse 4"/>
          <p:cNvSpPr/>
          <p:nvPr/>
        </p:nvSpPr>
        <p:spPr>
          <a:xfrm>
            <a:off x="6762750" y="3333750"/>
            <a:ext cx="3562350" cy="2271713"/>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s-PE" sz="2800" b="1" dirty="0"/>
              <a:t>Tapones</a:t>
            </a:r>
          </a:p>
        </p:txBody>
      </p:sp>
      <p:grpSp>
        <p:nvGrpSpPr>
          <p:cNvPr id="6" name="Grupo 5"/>
          <p:cNvGrpSpPr/>
          <p:nvPr/>
        </p:nvGrpSpPr>
        <p:grpSpPr>
          <a:xfrm>
            <a:off x="10745724" y="252020"/>
            <a:ext cx="1216152" cy="979086"/>
            <a:chOff x="304800" y="171303"/>
            <a:chExt cx="1844155" cy="1282110"/>
          </a:xfrm>
        </p:grpSpPr>
        <p:pic>
          <p:nvPicPr>
            <p:cNvPr id="7" name="Imagen 6"/>
            <p:cNvPicPr>
              <a:picLocks noChangeAspect="1"/>
            </p:cNvPicPr>
            <p:nvPr/>
          </p:nvPicPr>
          <p:blipFill>
            <a:blip r:embed="rId2"/>
            <a:stretch>
              <a:fillRect/>
            </a:stretch>
          </p:blipFill>
          <p:spPr>
            <a:xfrm>
              <a:off x="304800" y="228600"/>
              <a:ext cx="973608" cy="1068470"/>
            </a:xfrm>
            <a:prstGeom prst="rect">
              <a:avLst/>
            </a:prstGeom>
            <a:ln>
              <a:noFill/>
            </a:ln>
            <a:effectLst>
              <a:outerShdw blurRad="292100" dist="139700" dir="2700000" algn="tl" rotWithShape="0">
                <a:srgbClr val="333333">
                  <a:alpha val="65000"/>
                </a:srgbClr>
              </a:outerShdw>
            </a:effectLst>
          </p:spPr>
        </p:pic>
        <p:pic>
          <p:nvPicPr>
            <p:cNvPr id="8" name="Imagen 7"/>
            <p:cNvPicPr>
              <a:picLocks noChangeAspect="1"/>
            </p:cNvPicPr>
            <p:nvPr/>
          </p:nvPicPr>
          <p:blipFill>
            <a:blip r:embed="rId3"/>
            <a:stretch>
              <a:fillRect/>
            </a:stretch>
          </p:blipFill>
          <p:spPr>
            <a:xfrm>
              <a:off x="1323088" y="171303"/>
              <a:ext cx="825867" cy="974360"/>
            </a:xfrm>
            <a:prstGeom prst="rect">
              <a:avLst/>
            </a:prstGeom>
            <a:ln>
              <a:noFill/>
            </a:ln>
            <a:effectLst>
              <a:outerShdw blurRad="292100" dist="139700" dir="2700000" algn="tl" rotWithShape="0">
                <a:srgbClr val="333333">
                  <a:alpha val="65000"/>
                </a:srgbClr>
              </a:outerShdw>
            </a:effectLst>
          </p:spPr>
        </p:pic>
        <p:pic>
          <p:nvPicPr>
            <p:cNvPr id="9" name="Imagen 8"/>
            <p:cNvPicPr>
              <a:picLocks noChangeAspect="1"/>
            </p:cNvPicPr>
            <p:nvPr/>
          </p:nvPicPr>
          <p:blipFill>
            <a:blip r:embed="rId4"/>
            <a:stretch>
              <a:fillRect/>
            </a:stretch>
          </p:blipFill>
          <p:spPr>
            <a:xfrm>
              <a:off x="665490" y="1359156"/>
              <a:ext cx="1225836" cy="94257"/>
            </a:xfrm>
            <a:prstGeom prst="rect">
              <a:avLst/>
            </a:prstGeom>
            <a:ln>
              <a:noFill/>
            </a:ln>
            <a:effectLst>
              <a:outerShdw blurRad="292100" dist="139700" dir="2700000" algn="tl" rotWithShape="0">
                <a:srgbClr val="333333">
                  <a:alpha val="65000"/>
                </a:srgbClr>
              </a:outerShdw>
            </a:effectLst>
          </p:spPr>
        </p:pic>
      </p:grpSp>
    </p:spTree>
    <p:extLst>
      <p:ext uri="{BB962C8B-B14F-4D97-AF65-F5344CB8AC3E}">
        <p14:creationId xmlns:p14="http://schemas.microsoft.com/office/powerpoint/2010/main" val="34074655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4514" y="834986"/>
            <a:ext cx="10585189" cy="1227269"/>
          </a:xfrm>
          <a:prstGeom prst="rect">
            <a:avLst/>
          </a:prstGeom>
        </p:spPr>
      </p:pic>
      <p:pic>
        <p:nvPicPr>
          <p:cNvPr id="4" name="Marcador de contenido 3"/>
          <p:cNvPicPr>
            <a:picLocks noGrp="1" noChangeAspect="1"/>
          </p:cNvPicPr>
          <p:nvPr>
            <p:ph idx="1"/>
          </p:nvPr>
        </p:nvPicPr>
        <p:blipFill>
          <a:blip r:embed="rId3"/>
          <a:stretch>
            <a:fillRect/>
          </a:stretch>
        </p:blipFill>
        <p:spPr>
          <a:xfrm>
            <a:off x="1948145" y="2105797"/>
            <a:ext cx="8383590" cy="4732201"/>
          </a:xfrm>
          <a:prstGeom prst="rect">
            <a:avLst/>
          </a:prstGeom>
        </p:spPr>
      </p:pic>
      <p:grpSp>
        <p:nvGrpSpPr>
          <p:cNvPr id="6" name="Grupo 5"/>
          <p:cNvGrpSpPr/>
          <p:nvPr/>
        </p:nvGrpSpPr>
        <p:grpSpPr>
          <a:xfrm>
            <a:off x="10585189" y="162911"/>
            <a:ext cx="1216152" cy="979086"/>
            <a:chOff x="304800" y="171303"/>
            <a:chExt cx="1844155" cy="1282110"/>
          </a:xfrm>
        </p:grpSpPr>
        <p:pic>
          <p:nvPicPr>
            <p:cNvPr id="7" name="Imagen 6"/>
            <p:cNvPicPr>
              <a:picLocks noChangeAspect="1"/>
            </p:cNvPicPr>
            <p:nvPr/>
          </p:nvPicPr>
          <p:blipFill>
            <a:blip r:embed="rId4"/>
            <a:stretch>
              <a:fillRect/>
            </a:stretch>
          </p:blipFill>
          <p:spPr>
            <a:xfrm>
              <a:off x="304800" y="228600"/>
              <a:ext cx="973608" cy="1068470"/>
            </a:xfrm>
            <a:prstGeom prst="rect">
              <a:avLst/>
            </a:prstGeom>
            <a:ln>
              <a:noFill/>
            </a:ln>
            <a:effectLst>
              <a:outerShdw blurRad="292100" dist="139700" dir="2700000" algn="tl" rotWithShape="0">
                <a:srgbClr val="333333">
                  <a:alpha val="65000"/>
                </a:srgbClr>
              </a:outerShdw>
            </a:effectLst>
          </p:spPr>
        </p:pic>
        <p:pic>
          <p:nvPicPr>
            <p:cNvPr id="8" name="Imagen 7"/>
            <p:cNvPicPr>
              <a:picLocks noChangeAspect="1"/>
            </p:cNvPicPr>
            <p:nvPr/>
          </p:nvPicPr>
          <p:blipFill>
            <a:blip r:embed="rId5"/>
            <a:stretch>
              <a:fillRect/>
            </a:stretch>
          </p:blipFill>
          <p:spPr>
            <a:xfrm>
              <a:off x="1323088" y="171303"/>
              <a:ext cx="825867" cy="974360"/>
            </a:xfrm>
            <a:prstGeom prst="rect">
              <a:avLst/>
            </a:prstGeom>
            <a:ln>
              <a:noFill/>
            </a:ln>
            <a:effectLst>
              <a:outerShdw blurRad="292100" dist="139700" dir="2700000" algn="tl" rotWithShape="0">
                <a:srgbClr val="333333">
                  <a:alpha val="65000"/>
                </a:srgbClr>
              </a:outerShdw>
            </a:effectLst>
          </p:spPr>
        </p:pic>
        <p:pic>
          <p:nvPicPr>
            <p:cNvPr id="9" name="Imagen 8"/>
            <p:cNvPicPr>
              <a:picLocks noChangeAspect="1"/>
            </p:cNvPicPr>
            <p:nvPr/>
          </p:nvPicPr>
          <p:blipFill>
            <a:blip r:embed="rId6"/>
            <a:stretch>
              <a:fillRect/>
            </a:stretch>
          </p:blipFill>
          <p:spPr>
            <a:xfrm>
              <a:off x="665490" y="1359156"/>
              <a:ext cx="1225836" cy="94257"/>
            </a:xfrm>
            <a:prstGeom prst="rect">
              <a:avLst/>
            </a:prstGeom>
            <a:ln>
              <a:noFill/>
            </a:ln>
            <a:effectLst>
              <a:outerShdw blurRad="292100" dist="139700" dir="2700000" algn="tl" rotWithShape="0">
                <a:srgbClr val="333333">
                  <a:alpha val="65000"/>
                </a:srgbClr>
              </a:outerShdw>
            </a:effectLst>
          </p:spPr>
        </p:pic>
      </p:grpSp>
    </p:spTree>
    <p:extLst>
      <p:ext uri="{BB962C8B-B14F-4D97-AF65-F5344CB8AC3E}">
        <p14:creationId xmlns:p14="http://schemas.microsoft.com/office/powerpoint/2010/main" val="27679320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2"/>
          <a:stretch>
            <a:fillRect/>
          </a:stretch>
        </p:blipFill>
        <p:spPr>
          <a:xfrm>
            <a:off x="524485" y="1523837"/>
            <a:ext cx="11143029" cy="5334163"/>
          </a:xfrm>
          <a:prstGeom prst="rect">
            <a:avLst/>
          </a:prstGeom>
        </p:spPr>
      </p:pic>
      <p:grpSp>
        <p:nvGrpSpPr>
          <p:cNvPr id="5" name="Grupo 4"/>
          <p:cNvGrpSpPr/>
          <p:nvPr/>
        </p:nvGrpSpPr>
        <p:grpSpPr>
          <a:xfrm>
            <a:off x="10585189" y="162911"/>
            <a:ext cx="1216152" cy="979086"/>
            <a:chOff x="304800" y="171303"/>
            <a:chExt cx="1844155" cy="1282110"/>
          </a:xfrm>
        </p:grpSpPr>
        <p:pic>
          <p:nvPicPr>
            <p:cNvPr id="6" name="Imagen 5"/>
            <p:cNvPicPr>
              <a:picLocks noChangeAspect="1"/>
            </p:cNvPicPr>
            <p:nvPr/>
          </p:nvPicPr>
          <p:blipFill>
            <a:blip r:embed="rId3"/>
            <a:stretch>
              <a:fillRect/>
            </a:stretch>
          </p:blipFill>
          <p:spPr>
            <a:xfrm>
              <a:off x="304800" y="228600"/>
              <a:ext cx="973608" cy="1068470"/>
            </a:xfrm>
            <a:prstGeom prst="rect">
              <a:avLst/>
            </a:prstGeom>
            <a:ln>
              <a:noFill/>
            </a:ln>
            <a:effectLst>
              <a:outerShdw blurRad="292100" dist="139700" dir="2700000" algn="tl" rotWithShape="0">
                <a:srgbClr val="333333">
                  <a:alpha val="65000"/>
                </a:srgbClr>
              </a:outerShdw>
            </a:effectLst>
          </p:spPr>
        </p:pic>
        <p:pic>
          <p:nvPicPr>
            <p:cNvPr id="7" name="Imagen 6"/>
            <p:cNvPicPr>
              <a:picLocks noChangeAspect="1"/>
            </p:cNvPicPr>
            <p:nvPr/>
          </p:nvPicPr>
          <p:blipFill>
            <a:blip r:embed="rId4"/>
            <a:stretch>
              <a:fillRect/>
            </a:stretch>
          </p:blipFill>
          <p:spPr>
            <a:xfrm>
              <a:off x="1323088" y="171303"/>
              <a:ext cx="825867" cy="974360"/>
            </a:xfrm>
            <a:prstGeom prst="rect">
              <a:avLst/>
            </a:prstGeom>
            <a:ln>
              <a:noFill/>
            </a:ln>
            <a:effectLst>
              <a:outerShdw blurRad="292100" dist="139700" dir="2700000" algn="tl" rotWithShape="0">
                <a:srgbClr val="333333">
                  <a:alpha val="65000"/>
                </a:srgbClr>
              </a:outerShdw>
            </a:effectLst>
          </p:spPr>
        </p:pic>
        <p:pic>
          <p:nvPicPr>
            <p:cNvPr id="8" name="Imagen 7"/>
            <p:cNvPicPr>
              <a:picLocks noChangeAspect="1"/>
            </p:cNvPicPr>
            <p:nvPr/>
          </p:nvPicPr>
          <p:blipFill>
            <a:blip r:embed="rId5"/>
            <a:stretch>
              <a:fillRect/>
            </a:stretch>
          </p:blipFill>
          <p:spPr>
            <a:xfrm>
              <a:off x="665490" y="1359156"/>
              <a:ext cx="1225836" cy="94257"/>
            </a:xfrm>
            <a:prstGeom prst="rect">
              <a:avLst/>
            </a:prstGeom>
            <a:ln>
              <a:noFill/>
            </a:ln>
            <a:effectLst>
              <a:outerShdw blurRad="292100" dist="139700" dir="2700000" algn="tl" rotWithShape="0">
                <a:srgbClr val="333333">
                  <a:alpha val="65000"/>
                </a:srgbClr>
              </a:outerShdw>
            </a:effectLst>
          </p:spPr>
        </p:pic>
      </p:grpSp>
    </p:spTree>
    <p:extLst>
      <p:ext uri="{BB962C8B-B14F-4D97-AF65-F5344CB8AC3E}">
        <p14:creationId xmlns:p14="http://schemas.microsoft.com/office/powerpoint/2010/main" val="35629797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PE" dirty="0"/>
              <a:t> </a:t>
            </a:r>
          </a:p>
        </p:txBody>
      </p:sp>
      <p:sp>
        <p:nvSpPr>
          <p:cNvPr id="3" name="Marcador de contenido 2"/>
          <p:cNvSpPr>
            <a:spLocks noGrp="1"/>
          </p:cNvSpPr>
          <p:nvPr>
            <p:ph idx="1"/>
          </p:nvPr>
        </p:nvSpPr>
        <p:spPr/>
        <p:txBody>
          <a:bodyPr/>
          <a:lstStyle/>
          <a:p>
            <a:pPr marL="0" indent="0">
              <a:buNone/>
            </a:pPr>
            <a:r>
              <a:rPr lang="es-PE" dirty="0"/>
              <a:t> </a:t>
            </a:r>
          </a:p>
        </p:txBody>
      </p:sp>
      <p:pic>
        <p:nvPicPr>
          <p:cNvPr id="4" name="Imagen 3"/>
          <p:cNvPicPr>
            <a:picLocks noChangeAspect="1"/>
          </p:cNvPicPr>
          <p:nvPr/>
        </p:nvPicPr>
        <p:blipFill>
          <a:blip r:embed="rId2"/>
          <a:stretch>
            <a:fillRect/>
          </a:stretch>
        </p:blipFill>
        <p:spPr>
          <a:xfrm>
            <a:off x="1098122" y="318126"/>
            <a:ext cx="9995755" cy="6362163"/>
          </a:xfrm>
          <a:prstGeom prst="rect">
            <a:avLst/>
          </a:prstGeom>
        </p:spPr>
      </p:pic>
      <p:pic>
        <p:nvPicPr>
          <p:cNvPr id="5" name="Marcador de contenido 3"/>
          <p:cNvPicPr>
            <a:picLocks noChangeAspect="1"/>
          </p:cNvPicPr>
          <p:nvPr/>
        </p:nvPicPr>
        <p:blipFill>
          <a:blip r:embed="rId3"/>
          <a:stretch>
            <a:fillRect/>
          </a:stretch>
        </p:blipFill>
        <p:spPr>
          <a:xfrm>
            <a:off x="7421252" y="471712"/>
            <a:ext cx="3618908" cy="1859364"/>
          </a:xfrm>
          <a:prstGeom prst="rect">
            <a:avLst/>
          </a:prstGeom>
        </p:spPr>
      </p:pic>
      <p:grpSp>
        <p:nvGrpSpPr>
          <p:cNvPr id="6" name="Grupo 5"/>
          <p:cNvGrpSpPr/>
          <p:nvPr/>
        </p:nvGrpSpPr>
        <p:grpSpPr>
          <a:xfrm>
            <a:off x="10875686" y="48820"/>
            <a:ext cx="1216152" cy="979086"/>
            <a:chOff x="304800" y="171303"/>
            <a:chExt cx="1844155" cy="1282110"/>
          </a:xfrm>
        </p:grpSpPr>
        <p:pic>
          <p:nvPicPr>
            <p:cNvPr id="7" name="Imagen 6"/>
            <p:cNvPicPr>
              <a:picLocks noChangeAspect="1"/>
            </p:cNvPicPr>
            <p:nvPr/>
          </p:nvPicPr>
          <p:blipFill>
            <a:blip r:embed="rId4"/>
            <a:stretch>
              <a:fillRect/>
            </a:stretch>
          </p:blipFill>
          <p:spPr>
            <a:xfrm>
              <a:off x="304800" y="228600"/>
              <a:ext cx="973608" cy="1068470"/>
            </a:xfrm>
            <a:prstGeom prst="rect">
              <a:avLst/>
            </a:prstGeom>
            <a:ln>
              <a:noFill/>
            </a:ln>
            <a:effectLst>
              <a:outerShdw blurRad="292100" dist="139700" dir="2700000" algn="tl" rotWithShape="0">
                <a:srgbClr val="333333">
                  <a:alpha val="65000"/>
                </a:srgbClr>
              </a:outerShdw>
            </a:effectLst>
          </p:spPr>
        </p:pic>
        <p:pic>
          <p:nvPicPr>
            <p:cNvPr id="8" name="Imagen 7"/>
            <p:cNvPicPr>
              <a:picLocks noChangeAspect="1"/>
            </p:cNvPicPr>
            <p:nvPr/>
          </p:nvPicPr>
          <p:blipFill>
            <a:blip r:embed="rId5"/>
            <a:stretch>
              <a:fillRect/>
            </a:stretch>
          </p:blipFill>
          <p:spPr>
            <a:xfrm>
              <a:off x="1323088" y="171303"/>
              <a:ext cx="825867" cy="974360"/>
            </a:xfrm>
            <a:prstGeom prst="rect">
              <a:avLst/>
            </a:prstGeom>
            <a:ln>
              <a:noFill/>
            </a:ln>
            <a:effectLst>
              <a:outerShdw blurRad="292100" dist="139700" dir="2700000" algn="tl" rotWithShape="0">
                <a:srgbClr val="333333">
                  <a:alpha val="65000"/>
                </a:srgbClr>
              </a:outerShdw>
            </a:effectLst>
          </p:spPr>
        </p:pic>
        <p:pic>
          <p:nvPicPr>
            <p:cNvPr id="9" name="Imagen 8"/>
            <p:cNvPicPr>
              <a:picLocks noChangeAspect="1"/>
            </p:cNvPicPr>
            <p:nvPr/>
          </p:nvPicPr>
          <p:blipFill>
            <a:blip r:embed="rId6"/>
            <a:stretch>
              <a:fillRect/>
            </a:stretch>
          </p:blipFill>
          <p:spPr>
            <a:xfrm>
              <a:off x="665490" y="1359156"/>
              <a:ext cx="1225836" cy="94257"/>
            </a:xfrm>
            <a:prstGeom prst="rect">
              <a:avLst/>
            </a:prstGeom>
            <a:ln>
              <a:noFill/>
            </a:ln>
            <a:effectLst>
              <a:outerShdw blurRad="292100" dist="139700" dir="2700000" algn="tl" rotWithShape="0">
                <a:srgbClr val="333333">
                  <a:alpha val="65000"/>
                </a:srgbClr>
              </a:outerShdw>
            </a:effectLst>
          </p:spPr>
        </p:pic>
      </p:grpSp>
    </p:spTree>
    <p:extLst>
      <p:ext uri="{BB962C8B-B14F-4D97-AF65-F5344CB8AC3E}">
        <p14:creationId xmlns:p14="http://schemas.microsoft.com/office/powerpoint/2010/main" val="21811101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PE" dirty="0"/>
              <a:t> </a:t>
            </a:r>
          </a:p>
        </p:txBody>
      </p:sp>
      <p:sp>
        <p:nvSpPr>
          <p:cNvPr id="3" name="Marcador de contenido 2"/>
          <p:cNvSpPr>
            <a:spLocks noGrp="1"/>
          </p:cNvSpPr>
          <p:nvPr>
            <p:ph idx="1"/>
          </p:nvPr>
        </p:nvSpPr>
        <p:spPr/>
        <p:txBody>
          <a:bodyPr/>
          <a:lstStyle/>
          <a:p>
            <a:pPr marL="0" indent="0">
              <a:buNone/>
            </a:pPr>
            <a:r>
              <a:rPr lang="es-PE" dirty="0"/>
              <a:t> </a:t>
            </a:r>
          </a:p>
        </p:txBody>
      </p:sp>
      <p:pic>
        <p:nvPicPr>
          <p:cNvPr id="4" name="Imagen 3"/>
          <p:cNvPicPr>
            <a:picLocks noChangeAspect="1"/>
          </p:cNvPicPr>
          <p:nvPr/>
        </p:nvPicPr>
        <p:blipFill>
          <a:blip r:embed="rId2"/>
          <a:stretch>
            <a:fillRect/>
          </a:stretch>
        </p:blipFill>
        <p:spPr>
          <a:xfrm>
            <a:off x="1536878" y="212885"/>
            <a:ext cx="9118243" cy="6421468"/>
          </a:xfrm>
          <a:prstGeom prst="rect">
            <a:avLst/>
          </a:prstGeom>
        </p:spPr>
      </p:pic>
      <p:grpSp>
        <p:nvGrpSpPr>
          <p:cNvPr id="5" name="Grupo 4"/>
          <p:cNvGrpSpPr/>
          <p:nvPr/>
        </p:nvGrpSpPr>
        <p:grpSpPr>
          <a:xfrm>
            <a:off x="10585189" y="162911"/>
            <a:ext cx="1216152" cy="979086"/>
            <a:chOff x="304800" y="171303"/>
            <a:chExt cx="1844155" cy="1282110"/>
          </a:xfrm>
        </p:grpSpPr>
        <p:pic>
          <p:nvPicPr>
            <p:cNvPr id="6" name="Imagen 5"/>
            <p:cNvPicPr>
              <a:picLocks noChangeAspect="1"/>
            </p:cNvPicPr>
            <p:nvPr/>
          </p:nvPicPr>
          <p:blipFill>
            <a:blip r:embed="rId3"/>
            <a:stretch>
              <a:fillRect/>
            </a:stretch>
          </p:blipFill>
          <p:spPr>
            <a:xfrm>
              <a:off x="304800" y="228600"/>
              <a:ext cx="973608" cy="1068470"/>
            </a:xfrm>
            <a:prstGeom prst="rect">
              <a:avLst/>
            </a:prstGeom>
            <a:ln>
              <a:noFill/>
            </a:ln>
            <a:effectLst>
              <a:outerShdw blurRad="292100" dist="139700" dir="2700000" algn="tl" rotWithShape="0">
                <a:srgbClr val="333333">
                  <a:alpha val="65000"/>
                </a:srgbClr>
              </a:outerShdw>
            </a:effectLst>
          </p:spPr>
        </p:pic>
        <p:pic>
          <p:nvPicPr>
            <p:cNvPr id="7" name="Imagen 6"/>
            <p:cNvPicPr>
              <a:picLocks noChangeAspect="1"/>
            </p:cNvPicPr>
            <p:nvPr/>
          </p:nvPicPr>
          <p:blipFill>
            <a:blip r:embed="rId4"/>
            <a:stretch>
              <a:fillRect/>
            </a:stretch>
          </p:blipFill>
          <p:spPr>
            <a:xfrm>
              <a:off x="1323088" y="171303"/>
              <a:ext cx="825867" cy="974360"/>
            </a:xfrm>
            <a:prstGeom prst="rect">
              <a:avLst/>
            </a:prstGeom>
            <a:ln>
              <a:noFill/>
            </a:ln>
            <a:effectLst>
              <a:outerShdw blurRad="292100" dist="139700" dir="2700000" algn="tl" rotWithShape="0">
                <a:srgbClr val="333333">
                  <a:alpha val="65000"/>
                </a:srgbClr>
              </a:outerShdw>
            </a:effectLst>
          </p:spPr>
        </p:pic>
        <p:pic>
          <p:nvPicPr>
            <p:cNvPr id="8" name="Imagen 7"/>
            <p:cNvPicPr>
              <a:picLocks noChangeAspect="1"/>
            </p:cNvPicPr>
            <p:nvPr/>
          </p:nvPicPr>
          <p:blipFill>
            <a:blip r:embed="rId5"/>
            <a:stretch>
              <a:fillRect/>
            </a:stretch>
          </p:blipFill>
          <p:spPr>
            <a:xfrm>
              <a:off x="665490" y="1359156"/>
              <a:ext cx="1225836" cy="94257"/>
            </a:xfrm>
            <a:prstGeom prst="rect">
              <a:avLst/>
            </a:prstGeom>
            <a:ln>
              <a:noFill/>
            </a:ln>
            <a:effectLst>
              <a:outerShdw blurRad="292100" dist="139700" dir="2700000" algn="tl" rotWithShape="0">
                <a:srgbClr val="333333">
                  <a:alpha val="65000"/>
                </a:srgbClr>
              </a:outerShdw>
            </a:effectLst>
          </p:spPr>
        </p:pic>
      </p:grpSp>
    </p:spTree>
    <p:extLst>
      <p:ext uri="{BB962C8B-B14F-4D97-AF65-F5344CB8AC3E}">
        <p14:creationId xmlns:p14="http://schemas.microsoft.com/office/powerpoint/2010/main" val="3087582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PE" b="1" i="1" dirty="0">
                <a:solidFill>
                  <a:srgbClr val="0070C0"/>
                </a:solidFill>
                <a:effectLst>
                  <a:outerShdw blurRad="38100" dist="38100" dir="2700000" algn="tl">
                    <a:srgbClr val="000000">
                      <a:alpha val="43137"/>
                    </a:srgbClr>
                  </a:outerShdw>
                </a:effectLst>
              </a:rPr>
              <a:t>PROTECCIÓN RESPIRATORIA</a:t>
            </a:r>
          </a:p>
        </p:txBody>
      </p:sp>
      <p:sp>
        <p:nvSpPr>
          <p:cNvPr id="3" name="Marcador de contenido 2"/>
          <p:cNvSpPr>
            <a:spLocks noGrp="1"/>
          </p:cNvSpPr>
          <p:nvPr>
            <p:ph idx="1"/>
          </p:nvPr>
        </p:nvSpPr>
        <p:spPr>
          <a:xfrm>
            <a:off x="838200" y="1690688"/>
            <a:ext cx="10515600" cy="4765676"/>
          </a:xfrm>
        </p:spPr>
        <p:txBody>
          <a:bodyPr>
            <a:normAutofit/>
          </a:bodyPr>
          <a:lstStyle/>
          <a:p>
            <a:pPr algn="just"/>
            <a:r>
              <a:rPr lang="es-PE" sz="3600" dirty="0"/>
              <a:t>Se trata de máscaras que protegen contra atmosferas contaminadas y tóxicas.</a:t>
            </a:r>
          </a:p>
          <a:p>
            <a:pPr algn="just"/>
            <a:endParaRPr lang="es-PE" sz="3600" dirty="0"/>
          </a:p>
          <a:p>
            <a:pPr algn="just"/>
            <a:endParaRPr lang="es-PE" sz="3600" dirty="0"/>
          </a:p>
          <a:p>
            <a:pPr marL="0" indent="0" algn="just">
              <a:buNone/>
            </a:pPr>
            <a:br>
              <a:rPr lang="es-PE" sz="3600" dirty="0"/>
            </a:br>
            <a:endParaRPr lang="es-PE" sz="3600" dirty="0"/>
          </a:p>
          <a:p>
            <a:pPr algn="just"/>
            <a:endParaRPr lang="es-PE" sz="3600" dirty="0"/>
          </a:p>
          <a:p>
            <a:pPr algn="just"/>
            <a:r>
              <a:rPr lang="es-PE" sz="3600" dirty="0"/>
              <a:t>Norma ANSI 2-3-19-1974</a:t>
            </a:r>
          </a:p>
        </p:txBody>
      </p:sp>
      <p:sp>
        <p:nvSpPr>
          <p:cNvPr id="4" name="Elipse 3"/>
          <p:cNvSpPr/>
          <p:nvPr/>
        </p:nvSpPr>
        <p:spPr>
          <a:xfrm>
            <a:off x="1821656" y="3143250"/>
            <a:ext cx="3743325" cy="24622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sz="2800" b="1" dirty="0">
                <a:solidFill>
                  <a:schemeClr val="tx1"/>
                </a:solidFill>
              </a:rPr>
              <a:t>Respirador con Filtro / Cartucho</a:t>
            </a:r>
          </a:p>
        </p:txBody>
      </p:sp>
      <p:sp>
        <p:nvSpPr>
          <p:cNvPr id="5" name="Elipse 4"/>
          <p:cNvSpPr/>
          <p:nvPr/>
        </p:nvSpPr>
        <p:spPr>
          <a:xfrm>
            <a:off x="6678215" y="3333750"/>
            <a:ext cx="3562350" cy="2271713"/>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s-PE" sz="2800" b="1" dirty="0"/>
              <a:t>mascarillas</a:t>
            </a:r>
          </a:p>
        </p:txBody>
      </p:sp>
      <p:grpSp>
        <p:nvGrpSpPr>
          <p:cNvPr id="6" name="Grupo 5"/>
          <p:cNvGrpSpPr/>
          <p:nvPr/>
        </p:nvGrpSpPr>
        <p:grpSpPr>
          <a:xfrm>
            <a:off x="10585189" y="162911"/>
            <a:ext cx="1216152" cy="979086"/>
            <a:chOff x="304800" y="171303"/>
            <a:chExt cx="1844155" cy="1282110"/>
          </a:xfrm>
        </p:grpSpPr>
        <p:pic>
          <p:nvPicPr>
            <p:cNvPr id="7" name="Imagen 6"/>
            <p:cNvPicPr>
              <a:picLocks noChangeAspect="1"/>
            </p:cNvPicPr>
            <p:nvPr/>
          </p:nvPicPr>
          <p:blipFill>
            <a:blip r:embed="rId2"/>
            <a:stretch>
              <a:fillRect/>
            </a:stretch>
          </p:blipFill>
          <p:spPr>
            <a:xfrm>
              <a:off x="304800" y="228600"/>
              <a:ext cx="973608" cy="1068470"/>
            </a:xfrm>
            <a:prstGeom prst="rect">
              <a:avLst/>
            </a:prstGeom>
            <a:ln>
              <a:noFill/>
            </a:ln>
            <a:effectLst>
              <a:outerShdw blurRad="292100" dist="139700" dir="2700000" algn="tl" rotWithShape="0">
                <a:srgbClr val="333333">
                  <a:alpha val="65000"/>
                </a:srgbClr>
              </a:outerShdw>
            </a:effectLst>
          </p:spPr>
        </p:pic>
        <p:pic>
          <p:nvPicPr>
            <p:cNvPr id="8" name="Imagen 7"/>
            <p:cNvPicPr>
              <a:picLocks noChangeAspect="1"/>
            </p:cNvPicPr>
            <p:nvPr/>
          </p:nvPicPr>
          <p:blipFill>
            <a:blip r:embed="rId3"/>
            <a:stretch>
              <a:fillRect/>
            </a:stretch>
          </p:blipFill>
          <p:spPr>
            <a:xfrm>
              <a:off x="1323088" y="171303"/>
              <a:ext cx="825867" cy="974360"/>
            </a:xfrm>
            <a:prstGeom prst="rect">
              <a:avLst/>
            </a:prstGeom>
            <a:ln>
              <a:noFill/>
            </a:ln>
            <a:effectLst>
              <a:outerShdw blurRad="292100" dist="139700" dir="2700000" algn="tl" rotWithShape="0">
                <a:srgbClr val="333333">
                  <a:alpha val="65000"/>
                </a:srgbClr>
              </a:outerShdw>
            </a:effectLst>
          </p:spPr>
        </p:pic>
        <p:pic>
          <p:nvPicPr>
            <p:cNvPr id="9" name="Imagen 8"/>
            <p:cNvPicPr>
              <a:picLocks noChangeAspect="1"/>
            </p:cNvPicPr>
            <p:nvPr/>
          </p:nvPicPr>
          <p:blipFill>
            <a:blip r:embed="rId4"/>
            <a:stretch>
              <a:fillRect/>
            </a:stretch>
          </p:blipFill>
          <p:spPr>
            <a:xfrm>
              <a:off x="665490" y="1359156"/>
              <a:ext cx="1225836" cy="94257"/>
            </a:xfrm>
            <a:prstGeom prst="rect">
              <a:avLst/>
            </a:prstGeom>
            <a:ln>
              <a:noFill/>
            </a:ln>
            <a:effectLst>
              <a:outerShdw blurRad="292100" dist="139700" dir="2700000" algn="tl" rotWithShape="0">
                <a:srgbClr val="333333">
                  <a:alpha val="65000"/>
                </a:srgbClr>
              </a:outerShdw>
            </a:effectLst>
          </p:spPr>
        </p:pic>
      </p:grpSp>
    </p:spTree>
    <p:extLst>
      <p:ext uri="{BB962C8B-B14F-4D97-AF65-F5344CB8AC3E}">
        <p14:creationId xmlns:p14="http://schemas.microsoft.com/office/powerpoint/2010/main" val="6304137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PE" b="1" dirty="0">
                <a:effectLst>
                  <a:outerShdw blurRad="38100" dist="38100" dir="2700000" algn="tl">
                    <a:srgbClr val="000000">
                      <a:alpha val="43137"/>
                    </a:srgbClr>
                  </a:outerShdw>
                </a:effectLst>
              </a:rPr>
              <a:t>PROTECCIÓN MANOS Y BRAZOS</a:t>
            </a:r>
          </a:p>
        </p:txBody>
      </p:sp>
      <p:sp>
        <p:nvSpPr>
          <p:cNvPr id="3" name="Marcador de contenido 2"/>
          <p:cNvSpPr>
            <a:spLocks noGrp="1"/>
          </p:cNvSpPr>
          <p:nvPr>
            <p:ph idx="1"/>
          </p:nvPr>
        </p:nvSpPr>
        <p:spPr>
          <a:xfrm>
            <a:off x="838200" y="1690688"/>
            <a:ext cx="10515600" cy="4765676"/>
          </a:xfrm>
        </p:spPr>
        <p:txBody>
          <a:bodyPr>
            <a:normAutofit lnSpcReduction="10000"/>
          </a:bodyPr>
          <a:lstStyle/>
          <a:p>
            <a:pPr algn="just"/>
            <a:r>
              <a:rPr lang="es-PE" sz="3600" dirty="0"/>
              <a:t>Son básicamente los guantes de seguridad que protegen abrasiones, traumas, rasguños, cortaduras o laceraciones, aceite, ácidos cáusticos, solventes y otras sustancias químicas dependiendo el material del guante.</a:t>
            </a:r>
          </a:p>
          <a:p>
            <a:pPr algn="just"/>
            <a:endParaRPr lang="es-PE" sz="3600" dirty="0"/>
          </a:p>
          <a:p>
            <a:pPr algn="just"/>
            <a:endParaRPr lang="es-PE" sz="3600" dirty="0"/>
          </a:p>
          <a:p>
            <a:pPr marL="0" indent="0" algn="just">
              <a:buNone/>
            </a:pPr>
            <a:br>
              <a:rPr lang="es-PE" sz="3600" dirty="0"/>
            </a:br>
            <a:endParaRPr lang="es-PE" sz="3600" dirty="0"/>
          </a:p>
          <a:p>
            <a:pPr algn="just"/>
            <a:endParaRPr lang="es-PE" sz="3600" dirty="0"/>
          </a:p>
        </p:txBody>
      </p:sp>
      <p:sp>
        <p:nvSpPr>
          <p:cNvPr id="4" name="Elipse 3"/>
          <p:cNvSpPr/>
          <p:nvPr/>
        </p:nvSpPr>
        <p:spPr>
          <a:xfrm>
            <a:off x="838200" y="3831773"/>
            <a:ext cx="5372486" cy="26245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sz="2800" b="1" dirty="0">
                <a:solidFill>
                  <a:schemeClr val="tx1"/>
                </a:solidFill>
              </a:rPr>
              <a:t>Resistencia química: Nitrilo, caucho natural, neopreno, poliéster, PVC.</a:t>
            </a:r>
            <a:br>
              <a:rPr lang="es-PE" sz="2800" b="1" dirty="0">
                <a:solidFill>
                  <a:schemeClr val="tx1"/>
                </a:solidFill>
              </a:rPr>
            </a:br>
            <a:r>
              <a:rPr lang="es-PE" sz="2000" dirty="0">
                <a:solidFill>
                  <a:schemeClr val="tx1"/>
                </a:solidFill>
              </a:rPr>
              <a:t>(sustancias y concentraciones)</a:t>
            </a:r>
          </a:p>
        </p:txBody>
      </p:sp>
      <p:sp>
        <p:nvSpPr>
          <p:cNvPr id="5" name="Elipse 4"/>
          <p:cNvSpPr/>
          <p:nvPr/>
        </p:nvSpPr>
        <p:spPr>
          <a:xfrm>
            <a:off x="7022838" y="3849461"/>
            <a:ext cx="4608605" cy="2271713"/>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s-PE" sz="2800" b="1" dirty="0"/>
              <a:t>Resistencia física: vaqueta, carnaza, guantes de soldador.</a:t>
            </a:r>
          </a:p>
        </p:txBody>
      </p:sp>
      <p:grpSp>
        <p:nvGrpSpPr>
          <p:cNvPr id="6" name="Grupo 5"/>
          <p:cNvGrpSpPr/>
          <p:nvPr/>
        </p:nvGrpSpPr>
        <p:grpSpPr>
          <a:xfrm>
            <a:off x="10585189" y="162911"/>
            <a:ext cx="1216152" cy="979086"/>
            <a:chOff x="304800" y="171303"/>
            <a:chExt cx="1844155" cy="1282110"/>
          </a:xfrm>
        </p:grpSpPr>
        <p:pic>
          <p:nvPicPr>
            <p:cNvPr id="7" name="Imagen 6"/>
            <p:cNvPicPr>
              <a:picLocks noChangeAspect="1"/>
            </p:cNvPicPr>
            <p:nvPr/>
          </p:nvPicPr>
          <p:blipFill>
            <a:blip r:embed="rId2"/>
            <a:stretch>
              <a:fillRect/>
            </a:stretch>
          </p:blipFill>
          <p:spPr>
            <a:xfrm>
              <a:off x="304800" y="228600"/>
              <a:ext cx="973608" cy="1068470"/>
            </a:xfrm>
            <a:prstGeom prst="rect">
              <a:avLst/>
            </a:prstGeom>
            <a:ln>
              <a:noFill/>
            </a:ln>
            <a:effectLst>
              <a:outerShdw blurRad="292100" dist="139700" dir="2700000" algn="tl" rotWithShape="0">
                <a:srgbClr val="333333">
                  <a:alpha val="65000"/>
                </a:srgbClr>
              </a:outerShdw>
            </a:effectLst>
          </p:spPr>
        </p:pic>
        <p:pic>
          <p:nvPicPr>
            <p:cNvPr id="8" name="Imagen 7"/>
            <p:cNvPicPr>
              <a:picLocks noChangeAspect="1"/>
            </p:cNvPicPr>
            <p:nvPr/>
          </p:nvPicPr>
          <p:blipFill>
            <a:blip r:embed="rId3"/>
            <a:stretch>
              <a:fillRect/>
            </a:stretch>
          </p:blipFill>
          <p:spPr>
            <a:xfrm>
              <a:off x="1323088" y="171303"/>
              <a:ext cx="825867" cy="974360"/>
            </a:xfrm>
            <a:prstGeom prst="rect">
              <a:avLst/>
            </a:prstGeom>
            <a:ln>
              <a:noFill/>
            </a:ln>
            <a:effectLst>
              <a:outerShdw blurRad="292100" dist="139700" dir="2700000" algn="tl" rotWithShape="0">
                <a:srgbClr val="333333">
                  <a:alpha val="65000"/>
                </a:srgbClr>
              </a:outerShdw>
            </a:effectLst>
          </p:spPr>
        </p:pic>
        <p:pic>
          <p:nvPicPr>
            <p:cNvPr id="9" name="Imagen 8"/>
            <p:cNvPicPr>
              <a:picLocks noChangeAspect="1"/>
            </p:cNvPicPr>
            <p:nvPr/>
          </p:nvPicPr>
          <p:blipFill>
            <a:blip r:embed="rId4"/>
            <a:stretch>
              <a:fillRect/>
            </a:stretch>
          </p:blipFill>
          <p:spPr>
            <a:xfrm>
              <a:off x="665490" y="1359156"/>
              <a:ext cx="1225836" cy="94257"/>
            </a:xfrm>
            <a:prstGeom prst="rect">
              <a:avLst/>
            </a:prstGeom>
            <a:ln>
              <a:noFill/>
            </a:ln>
            <a:effectLst>
              <a:outerShdw blurRad="292100" dist="139700" dir="2700000" algn="tl" rotWithShape="0">
                <a:srgbClr val="333333">
                  <a:alpha val="65000"/>
                </a:srgbClr>
              </a:outerShdw>
            </a:effectLst>
          </p:spPr>
        </p:pic>
      </p:grpSp>
    </p:spTree>
    <p:extLst>
      <p:ext uri="{BB962C8B-B14F-4D97-AF65-F5344CB8AC3E}">
        <p14:creationId xmlns:p14="http://schemas.microsoft.com/office/powerpoint/2010/main" val="14914519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PE" b="1" dirty="0"/>
              <a:t>GUANTES DE VAQUETA</a:t>
            </a:r>
          </a:p>
        </p:txBody>
      </p:sp>
      <p:sp>
        <p:nvSpPr>
          <p:cNvPr id="3" name="Marcador de contenido 2"/>
          <p:cNvSpPr>
            <a:spLocks noGrp="1"/>
          </p:cNvSpPr>
          <p:nvPr>
            <p:ph idx="1"/>
          </p:nvPr>
        </p:nvSpPr>
        <p:spPr/>
        <p:txBody>
          <a:bodyPr/>
          <a:lstStyle/>
          <a:p>
            <a:pPr marL="0" indent="0" algn="just">
              <a:buNone/>
            </a:pPr>
            <a:r>
              <a:rPr lang="es-PE" dirty="0"/>
              <a:t>Se utilizan cuando se trabaja en un medio seco, para cargar pesos o trabajos mecánicos.</a:t>
            </a:r>
          </a:p>
        </p:txBody>
      </p:sp>
      <p:grpSp>
        <p:nvGrpSpPr>
          <p:cNvPr id="5" name="Grupo 4"/>
          <p:cNvGrpSpPr/>
          <p:nvPr/>
        </p:nvGrpSpPr>
        <p:grpSpPr>
          <a:xfrm>
            <a:off x="10585189" y="162911"/>
            <a:ext cx="1216152" cy="979086"/>
            <a:chOff x="304800" y="171303"/>
            <a:chExt cx="1844155" cy="1282110"/>
          </a:xfrm>
        </p:grpSpPr>
        <p:pic>
          <p:nvPicPr>
            <p:cNvPr id="6" name="Imagen 5"/>
            <p:cNvPicPr>
              <a:picLocks noChangeAspect="1"/>
            </p:cNvPicPr>
            <p:nvPr/>
          </p:nvPicPr>
          <p:blipFill>
            <a:blip r:embed="rId2"/>
            <a:stretch>
              <a:fillRect/>
            </a:stretch>
          </p:blipFill>
          <p:spPr>
            <a:xfrm>
              <a:off x="304800" y="228600"/>
              <a:ext cx="973608" cy="1068470"/>
            </a:xfrm>
            <a:prstGeom prst="rect">
              <a:avLst/>
            </a:prstGeom>
            <a:ln>
              <a:noFill/>
            </a:ln>
            <a:effectLst>
              <a:outerShdw blurRad="292100" dist="139700" dir="2700000" algn="tl" rotWithShape="0">
                <a:srgbClr val="333333">
                  <a:alpha val="65000"/>
                </a:srgbClr>
              </a:outerShdw>
            </a:effectLst>
          </p:spPr>
        </p:pic>
        <p:pic>
          <p:nvPicPr>
            <p:cNvPr id="7" name="Imagen 6"/>
            <p:cNvPicPr>
              <a:picLocks noChangeAspect="1"/>
            </p:cNvPicPr>
            <p:nvPr/>
          </p:nvPicPr>
          <p:blipFill>
            <a:blip r:embed="rId3"/>
            <a:stretch>
              <a:fillRect/>
            </a:stretch>
          </p:blipFill>
          <p:spPr>
            <a:xfrm>
              <a:off x="1323088" y="171303"/>
              <a:ext cx="825867" cy="974360"/>
            </a:xfrm>
            <a:prstGeom prst="rect">
              <a:avLst/>
            </a:prstGeom>
            <a:ln>
              <a:noFill/>
            </a:ln>
            <a:effectLst>
              <a:outerShdw blurRad="292100" dist="139700" dir="2700000" algn="tl" rotWithShape="0">
                <a:srgbClr val="333333">
                  <a:alpha val="65000"/>
                </a:srgbClr>
              </a:outerShdw>
            </a:effectLst>
          </p:spPr>
        </p:pic>
        <p:pic>
          <p:nvPicPr>
            <p:cNvPr id="8" name="Imagen 7"/>
            <p:cNvPicPr>
              <a:picLocks noChangeAspect="1"/>
            </p:cNvPicPr>
            <p:nvPr/>
          </p:nvPicPr>
          <p:blipFill>
            <a:blip r:embed="rId4"/>
            <a:stretch>
              <a:fillRect/>
            </a:stretch>
          </p:blipFill>
          <p:spPr>
            <a:xfrm>
              <a:off x="665490" y="1359156"/>
              <a:ext cx="1225836" cy="94257"/>
            </a:xfrm>
            <a:prstGeom prst="rect">
              <a:avLst/>
            </a:prstGeom>
            <a:ln>
              <a:noFill/>
            </a:ln>
            <a:effectLst>
              <a:outerShdw blurRad="292100" dist="139700" dir="2700000" algn="tl" rotWithShape="0">
                <a:srgbClr val="333333">
                  <a:alpha val="65000"/>
                </a:srgbClr>
              </a:outerShdw>
            </a:effectLst>
          </p:spPr>
        </p:pic>
      </p:grpSp>
      <p:pic>
        <p:nvPicPr>
          <p:cNvPr id="1026" name="Picture 2" descr="Guantes de seguridad | Stock Industrial C.A | Productos de ..."/>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58671" y="2805906"/>
            <a:ext cx="4674658" cy="35059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93748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PE" b="1" dirty="0"/>
              <a:t>GUANTES GOMA O LÁTEX</a:t>
            </a:r>
          </a:p>
        </p:txBody>
      </p:sp>
      <p:sp>
        <p:nvSpPr>
          <p:cNvPr id="3" name="Marcador de contenido 2"/>
          <p:cNvSpPr>
            <a:spLocks noGrp="1"/>
          </p:cNvSpPr>
          <p:nvPr>
            <p:ph idx="1"/>
          </p:nvPr>
        </p:nvSpPr>
        <p:spPr/>
        <p:txBody>
          <a:bodyPr/>
          <a:lstStyle/>
          <a:p>
            <a:pPr marL="0" indent="0" algn="just">
              <a:buNone/>
            </a:pPr>
            <a:r>
              <a:rPr lang="es-PE" dirty="0"/>
              <a:t>Protegen cuando se trabaja en medios húmedos, con grasa o con polvo.</a:t>
            </a:r>
          </a:p>
          <a:p>
            <a:pPr marL="0" indent="0" algn="just">
              <a:buNone/>
            </a:pPr>
            <a:endParaRPr lang="es-PE" dirty="0"/>
          </a:p>
          <a:p>
            <a:pPr marL="0" indent="0" algn="just">
              <a:buNone/>
            </a:pPr>
            <a:endParaRPr lang="es-PE" dirty="0"/>
          </a:p>
        </p:txBody>
      </p:sp>
      <p:pic>
        <p:nvPicPr>
          <p:cNvPr id="4" name="Imagen 3"/>
          <p:cNvPicPr>
            <a:picLocks noChangeAspect="1"/>
          </p:cNvPicPr>
          <p:nvPr/>
        </p:nvPicPr>
        <p:blipFill>
          <a:blip r:embed="rId2"/>
          <a:stretch>
            <a:fillRect/>
          </a:stretch>
        </p:blipFill>
        <p:spPr>
          <a:xfrm>
            <a:off x="4205220" y="2569927"/>
            <a:ext cx="3791208" cy="3896519"/>
          </a:xfrm>
          <a:prstGeom prst="rect">
            <a:avLst/>
          </a:prstGeom>
        </p:spPr>
      </p:pic>
      <p:grpSp>
        <p:nvGrpSpPr>
          <p:cNvPr id="5" name="Grupo 4"/>
          <p:cNvGrpSpPr/>
          <p:nvPr/>
        </p:nvGrpSpPr>
        <p:grpSpPr>
          <a:xfrm>
            <a:off x="10585189" y="162911"/>
            <a:ext cx="1216152" cy="979086"/>
            <a:chOff x="304800" y="171303"/>
            <a:chExt cx="1844155" cy="1282110"/>
          </a:xfrm>
        </p:grpSpPr>
        <p:pic>
          <p:nvPicPr>
            <p:cNvPr id="6" name="Imagen 5"/>
            <p:cNvPicPr>
              <a:picLocks noChangeAspect="1"/>
            </p:cNvPicPr>
            <p:nvPr/>
          </p:nvPicPr>
          <p:blipFill>
            <a:blip r:embed="rId3"/>
            <a:stretch>
              <a:fillRect/>
            </a:stretch>
          </p:blipFill>
          <p:spPr>
            <a:xfrm>
              <a:off x="304800" y="228600"/>
              <a:ext cx="973608" cy="1068470"/>
            </a:xfrm>
            <a:prstGeom prst="rect">
              <a:avLst/>
            </a:prstGeom>
            <a:ln>
              <a:noFill/>
            </a:ln>
            <a:effectLst>
              <a:outerShdw blurRad="292100" dist="139700" dir="2700000" algn="tl" rotWithShape="0">
                <a:srgbClr val="333333">
                  <a:alpha val="65000"/>
                </a:srgbClr>
              </a:outerShdw>
            </a:effectLst>
          </p:spPr>
        </p:pic>
        <p:pic>
          <p:nvPicPr>
            <p:cNvPr id="7" name="Imagen 6"/>
            <p:cNvPicPr>
              <a:picLocks noChangeAspect="1"/>
            </p:cNvPicPr>
            <p:nvPr/>
          </p:nvPicPr>
          <p:blipFill>
            <a:blip r:embed="rId4"/>
            <a:stretch>
              <a:fillRect/>
            </a:stretch>
          </p:blipFill>
          <p:spPr>
            <a:xfrm>
              <a:off x="1323088" y="171303"/>
              <a:ext cx="825867" cy="974360"/>
            </a:xfrm>
            <a:prstGeom prst="rect">
              <a:avLst/>
            </a:prstGeom>
            <a:ln>
              <a:noFill/>
            </a:ln>
            <a:effectLst>
              <a:outerShdw blurRad="292100" dist="139700" dir="2700000" algn="tl" rotWithShape="0">
                <a:srgbClr val="333333">
                  <a:alpha val="65000"/>
                </a:srgbClr>
              </a:outerShdw>
            </a:effectLst>
          </p:spPr>
        </p:pic>
        <p:pic>
          <p:nvPicPr>
            <p:cNvPr id="8" name="Imagen 7"/>
            <p:cNvPicPr>
              <a:picLocks noChangeAspect="1"/>
            </p:cNvPicPr>
            <p:nvPr/>
          </p:nvPicPr>
          <p:blipFill>
            <a:blip r:embed="rId5"/>
            <a:stretch>
              <a:fillRect/>
            </a:stretch>
          </p:blipFill>
          <p:spPr>
            <a:xfrm>
              <a:off x="665490" y="1359156"/>
              <a:ext cx="1225836" cy="94257"/>
            </a:xfrm>
            <a:prstGeom prst="rect">
              <a:avLst/>
            </a:prstGeom>
            <a:ln>
              <a:noFill/>
            </a:ln>
            <a:effectLst>
              <a:outerShdw blurRad="292100" dist="139700" dir="2700000" algn="tl" rotWithShape="0">
                <a:srgbClr val="333333">
                  <a:alpha val="65000"/>
                </a:srgbClr>
              </a:outerShdw>
            </a:effectLst>
          </p:spPr>
        </p:pic>
      </p:grpSp>
    </p:spTree>
    <p:extLst>
      <p:ext uri="{BB962C8B-B14F-4D97-AF65-F5344CB8AC3E}">
        <p14:creationId xmlns:p14="http://schemas.microsoft.com/office/powerpoint/2010/main" val="10046901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PE" b="1" i="1" dirty="0">
                <a:solidFill>
                  <a:srgbClr val="0070C0"/>
                </a:solidFill>
                <a:effectLst>
                  <a:outerShdw blurRad="38100" dist="38100" dir="2700000" algn="tl">
                    <a:srgbClr val="000000">
                      <a:alpha val="43137"/>
                    </a:srgbClr>
                  </a:outerShdw>
                </a:effectLst>
              </a:rPr>
              <a:t>PROTECCIÓN PARA LOS PIES</a:t>
            </a:r>
          </a:p>
        </p:txBody>
      </p:sp>
      <p:sp>
        <p:nvSpPr>
          <p:cNvPr id="3" name="Marcador de contenido 2"/>
          <p:cNvSpPr>
            <a:spLocks noGrp="1"/>
          </p:cNvSpPr>
          <p:nvPr>
            <p:ph idx="1"/>
          </p:nvPr>
        </p:nvSpPr>
        <p:spPr>
          <a:xfrm>
            <a:off x="838200" y="2092325"/>
            <a:ext cx="10515600" cy="4765676"/>
          </a:xfrm>
        </p:spPr>
        <p:txBody>
          <a:bodyPr>
            <a:normAutofit lnSpcReduction="10000"/>
          </a:bodyPr>
          <a:lstStyle/>
          <a:p>
            <a:pPr algn="just"/>
            <a:r>
              <a:rPr lang="es-PE" sz="3600" dirty="0"/>
              <a:t>Las botas y zapatos de seguridad protegen atrapamiento de dedos, deslizamiento en pisos, puntas filosas, contacto con materiales calientes o húmedos y contacto con productos químicos.</a:t>
            </a:r>
          </a:p>
          <a:p>
            <a:pPr algn="just"/>
            <a:endParaRPr lang="es-PE" sz="3600" dirty="0"/>
          </a:p>
          <a:p>
            <a:pPr algn="just"/>
            <a:endParaRPr lang="es-PE" sz="3600" dirty="0"/>
          </a:p>
          <a:p>
            <a:pPr algn="just"/>
            <a:endParaRPr lang="es-PE" sz="3600" dirty="0"/>
          </a:p>
          <a:p>
            <a:pPr algn="just"/>
            <a:endParaRPr lang="es-PE" sz="3600" dirty="0"/>
          </a:p>
          <a:p>
            <a:pPr algn="just"/>
            <a:r>
              <a:rPr lang="es-PE" sz="3600" dirty="0"/>
              <a:t>Norma ANSI Z-41</a:t>
            </a:r>
          </a:p>
        </p:txBody>
      </p:sp>
      <p:sp>
        <p:nvSpPr>
          <p:cNvPr id="4" name="Elipse 3"/>
          <p:cNvSpPr/>
          <p:nvPr/>
        </p:nvSpPr>
        <p:spPr>
          <a:xfrm>
            <a:off x="2781300" y="4324349"/>
            <a:ext cx="3067050" cy="18526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sz="2400" b="1" dirty="0">
                <a:solidFill>
                  <a:schemeClr val="tx1"/>
                </a:solidFill>
              </a:rPr>
              <a:t>Aislamiento de acero</a:t>
            </a:r>
          </a:p>
        </p:txBody>
      </p:sp>
      <p:sp>
        <p:nvSpPr>
          <p:cNvPr id="5" name="Elipse 4"/>
          <p:cNvSpPr/>
          <p:nvPr/>
        </p:nvSpPr>
        <p:spPr>
          <a:xfrm>
            <a:off x="7469124" y="4324349"/>
            <a:ext cx="3276600" cy="1852613"/>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s-PE" sz="2400" b="1" dirty="0"/>
              <a:t>Botas plásticas o de caucho</a:t>
            </a:r>
          </a:p>
        </p:txBody>
      </p:sp>
      <p:grpSp>
        <p:nvGrpSpPr>
          <p:cNvPr id="7" name="Grupo 6"/>
          <p:cNvGrpSpPr/>
          <p:nvPr/>
        </p:nvGrpSpPr>
        <p:grpSpPr>
          <a:xfrm>
            <a:off x="10745724" y="285952"/>
            <a:ext cx="1216152" cy="979086"/>
            <a:chOff x="304800" y="171303"/>
            <a:chExt cx="1844155" cy="1282110"/>
          </a:xfrm>
        </p:grpSpPr>
        <p:pic>
          <p:nvPicPr>
            <p:cNvPr id="8" name="Imagen 7"/>
            <p:cNvPicPr>
              <a:picLocks noChangeAspect="1"/>
            </p:cNvPicPr>
            <p:nvPr/>
          </p:nvPicPr>
          <p:blipFill>
            <a:blip r:embed="rId2"/>
            <a:stretch>
              <a:fillRect/>
            </a:stretch>
          </p:blipFill>
          <p:spPr>
            <a:xfrm>
              <a:off x="304800" y="228600"/>
              <a:ext cx="973608" cy="1068470"/>
            </a:xfrm>
            <a:prstGeom prst="rect">
              <a:avLst/>
            </a:prstGeom>
            <a:ln>
              <a:noFill/>
            </a:ln>
            <a:effectLst>
              <a:outerShdw blurRad="292100" dist="139700" dir="2700000" algn="tl" rotWithShape="0">
                <a:srgbClr val="333333">
                  <a:alpha val="65000"/>
                </a:srgbClr>
              </a:outerShdw>
            </a:effectLst>
          </p:spPr>
        </p:pic>
        <p:pic>
          <p:nvPicPr>
            <p:cNvPr id="9" name="Imagen 8"/>
            <p:cNvPicPr>
              <a:picLocks noChangeAspect="1"/>
            </p:cNvPicPr>
            <p:nvPr/>
          </p:nvPicPr>
          <p:blipFill>
            <a:blip r:embed="rId3"/>
            <a:stretch>
              <a:fillRect/>
            </a:stretch>
          </p:blipFill>
          <p:spPr>
            <a:xfrm>
              <a:off x="1323088" y="171303"/>
              <a:ext cx="825867" cy="974360"/>
            </a:xfrm>
            <a:prstGeom prst="rect">
              <a:avLst/>
            </a:prstGeom>
            <a:ln>
              <a:noFill/>
            </a:ln>
            <a:effectLst>
              <a:outerShdw blurRad="292100" dist="139700" dir="2700000" algn="tl" rotWithShape="0">
                <a:srgbClr val="333333">
                  <a:alpha val="65000"/>
                </a:srgbClr>
              </a:outerShdw>
            </a:effectLst>
          </p:spPr>
        </p:pic>
        <p:pic>
          <p:nvPicPr>
            <p:cNvPr id="10" name="Imagen 9"/>
            <p:cNvPicPr>
              <a:picLocks noChangeAspect="1"/>
            </p:cNvPicPr>
            <p:nvPr/>
          </p:nvPicPr>
          <p:blipFill>
            <a:blip r:embed="rId4"/>
            <a:stretch>
              <a:fillRect/>
            </a:stretch>
          </p:blipFill>
          <p:spPr>
            <a:xfrm>
              <a:off x="665490" y="1359156"/>
              <a:ext cx="1225836" cy="94257"/>
            </a:xfrm>
            <a:prstGeom prst="rect">
              <a:avLst/>
            </a:prstGeom>
            <a:ln>
              <a:noFill/>
            </a:ln>
            <a:effectLst>
              <a:outerShdw blurRad="292100" dist="139700" dir="2700000" algn="tl" rotWithShape="0">
                <a:srgbClr val="333333">
                  <a:alpha val="65000"/>
                </a:srgbClr>
              </a:outerShdw>
            </a:effectLst>
          </p:spPr>
        </p:pic>
      </p:grpSp>
    </p:spTree>
    <p:extLst>
      <p:ext uri="{BB962C8B-B14F-4D97-AF65-F5344CB8AC3E}">
        <p14:creationId xmlns:p14="http://schemas.microsoft.com/office/powerpoint/2010/main" val="20330125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PE" b="1" dirty="0">
                <a:solidFill>
                  <a:schemeClr val="accent1">
                    <a:lumMod val="50000"/>
                  </a:schemeClr>
                </a:solidFill>
              </a:rPr>
              <a:t>TIPOS DE BOTAS DE SEGURIDAD</a:t>
            </a:r>
          </a:p>
        </p:txBody>
      </p:sp>
      <p:sp>
        <p:nvSpPr>
          <p:cNvPr id="3" name="Marcador de contenido 2"/>
          <p:cNvSpPr>
            <a:spLocks noGrp="1"/>
          </p:cNvSpPr>
          <p:nvPr>
            <p:ph idx="1"/>
          </p:nvPr>
        </p:nvSpPr>
        <p:spPr/>
        <p:txBody>
          <a:bodyPr/>
          <a:lstStyle/>
          <a:p>
            <a:pPr algn="just"/>
            <a:r>
              <a:rPr lang="es-PE" dirty="0"/>
              <a:t>Botas de goma: Son utilizados en ambientes húmedos (agua u otras sustancias químicas). </a:t>
            </a:r>
          </a:p>
        </p:txBody>
      </p:sp>
      <p:grpSp>
        <p:nvGrpSpPr>
          <p:cNvPr id="5" name="Grupo 4"/>
          <p:cNvGrpSpPr/>
          <p:nvPr/>
        </p:nvGrpSpPr>
        <p:grpSpPr>
          <a:xfrm>
            <a:off x="10585189" y="162911"/>
            <a:ext cx="1216152" cy="979086"/>
            <a:chOff x="304800" y="171303"/>
            <a:chExt cx="1844155" cy="1282110"/>
          </a:xfrm>
        </p:grpSpPr>
        <p:pic>
          <p:nvPicPr>
            <p:cNvPr id="6" name="Imagen 5"/>
            <p:cNvPicPr>
              <a:picLocks noChangeAspect="1"/>
            </p:cNvPicPr>
            <p:nvPr/>
          </p:nvPicPr>
          <p:blipFill>
            <a:blip r:embed="rId2"/>
            <a:stretch>
              <a:fillRect/>
            </a:stretch>
          </p:blipFill>
          <p:spPr>
            <a:xfrm>
              <a:off x="304800" y="228600"/>
              <a:ext cx="973608" cy="1068470"/>
            </a:xfrm>
            <a:prstGeom prst="rect">
              <a:avLst/>
            </a:prstGeom>
            <a:ln>
              <a:noFill/>
            </a:ln>
            <a:effectLst>
              <a:outerShdw blurRad="292100" dist="139700" dir="2700000" algn="tl" rotWithShape="0">
                <a:srgbClr val="333333">
                  <a:alpha val="65000"/>
                </a:srgbClr>
              </a:outerShdw>
            </a:effectLst>
          </p:spPr>
        </p:pic>
        <p:pic>
          <p:nvPicPr>
            <p:cNvPr id="7" name="Imagen 6"/>
            <p:cNvPicPr>
              <a:picLocks noChangeAspect="1"/>
            </p:cNvPicPr>
            <p:nvPr/>
          </p:nvPicPr>
          <p:blipFill>
            <a:blip r:embed="rId3"/>
            <a:stretch>
              <a:fillRect/>
            </a:stretch>
          </p:blipFill>
          <p:spPr>
            <a:xfrm>
              <a:off x="1323088" y="171303"/>
              <a:ext cx="825867" cy="974360"/>
            </a:xfrm>
            <a:prstGeom prst="rect">
              <a:avLst/>
            </a:prstGeom>
            <a:ln>
              <a:noFill/>
            </a:ln>
            <a:effectLst>
              <a:outerShdw blurRad="292100" dist="139700" dir="2700000" algn="tl" rotWithShape="0">
                <a:srgbClr val="333333">
                  <a:alpha val="65000"/>
                </a:srgbClr>
              </a:outerShdw>
            </a:effectLst>
          </p:spPr>
        </p:pic>
        <p:pic>
          <p:nvPicPr>
            <p:cNvPr id="8" name="Imagen 7"/>
            <p:cNvPicPr>
              <a:picLocks noChangeAspect="1"/>
            </p:cNvPicPr>
            <p:nvPr/>
          </p:nvPicPr>
          <p:blipFill>
            <a:blip r:embed="rId4"/>
            <a:stretch>
              <a:fillRect/>
            </a:stretch>
          </p:blipFill>
          <p:spPr>
            <a:xfrm>
              <a:off x="665490" y="1359156"/>
              <a:ext cx="1225836" cy="94257"/>
            </a:xfrm>
            <a:prstGeom prst="rect">
              <a:avLst/>
            </a:prstGeom>
            <a:ln>
              <a:noFill/>
            </a:ln>
            <a:effectLst>
              <a:outerShdw blurRad="292100" dist="139700" dir="2700000" algn="tl" rotWithShape="0">
                <a:srgbClr val="333333">
                  <a:alpha val="65000"/>
                </a:srgbClr>
              </a:outerShdw>
            </a:effectLst>
          </p:spPr>
        </p:pic>
      </p:grpSp>
      <p:pic>
        <p:nvPicPr>
          <p:cNvPr id="2050" name="Picture 2" descr="Botas De Seguridad | MercadoLibre 📦">
            <a:extLst>
              <a:ext uri="{FF2B5EF4-FFF2-40B4-BE49-F238E27FC236}">
                <a16:creationId xmlns:a16="http://schemas.microsoft.com/office/drawing/2014/main" id="{36E938CD-5697-4083-BA8F-F33B94D8ED4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98274" y="3033713"/>
            <a:ext cx="5410200" cy="314325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BOTA MINERA DE PVC INDUSTRIAL – PRODEXMIN CORPORATION SAC, Seguridad  industrial Peru, EPP, Puntera de seguridad, Discomin, guantes, zapatos,  lentes, CAT, 3m, msa, portwest, chalecos">
            <a:extLst>
              <a:ext uri="{FF2B5EF4-FFF2-40B4-BE49-F238E27FC236}">
                <a16:creationId xmlns:a16="http://schemas.microsoft.com/office/drawing/2014/main" id="{F050EF18-2836-47AC-A64C-4BD54222AAB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85189" y="2711900"/>
            <a:ext cx="3600000" cy="360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57747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2"/>
          <a:stretch>
            <a:fillRect/>
          </a:stretch>
        </p:blipFill>
        <p:spPr>
          <a:xfrm>
            <a:off x="1862757" y="1690688"/>
            <a:ext cx="8466486" cy="4482910"/>
          </a:xfrm>
          <a:prstGeom prst="rect">
            <a:avLst/>
          </a:prstGeom>
        </p:spPr>
      </p:pic>
      <p:grpSp>
        <p:nvGrpSpPr>
          <p:cNvPr id="5" name="Grupo 4"/>
          <p:cNvGrpSpPr/>
          <p:nvPr/>
        </p:nvGrpSpPr>
        <p:grpSpPr>
          <a:xfrm>
            <a:off x="10585189" y="162911"/>
            <a:ext cx="1216152" cy="979086"/>
            <a:chOff x="304800" y="171303"/>
            <a:chExt cx="1844155" cy="1282110"/>
          </a:xfrm>
        </p:grpSpPr>
        <p:pic>
          <p:nvPicPr>
            <p:cNvPr id="6" name="Imagen 5"/>
            <p:cNvPicPr>
              <a:picLocks noChangeAspect="1"/>
            </p:cNvPicPr>
            <p:nvPr/>
          </p:nvPicPr>
          <p:blipFill>
            <a:blip r:embed="rId3"/>
            <a:stretch>
              <a:fillRect/>
            </a:stretch>
          </p:blipFill>
          <p:spPr>
            <a:xfrm>
              <a:off x="304800" y="228600"/>
              <a:ext cx="973608" cy="1068470"/>
            </a:xfrm>
            <a:prstGeom prst="rect">
              <a:avLst/>
            </a:prstGeom>
            <a:ln>
              <a:noFill/>
            </a:ln>
            <a:effectLst>
              <a:outerShdw blurRad="292100" dist="139700" dir="2700000" algn="tl" rotWithShape="0">
                <a:srgbClr val="333333">
                  <a:alpha val="65000"/>
                </a:srgbClr>
              </a:outerShdw>
            </a:effectLst>
          </p:spPr>
        </p:pic>
        <p:pic>
          <p:nvPicPr>
            <p:cNvPr id="7" name="Imagen 6"/>
            <p:cNvPicPr>
              <a:picLocks noChangeAspect="1"/>
            </p:cNvPicPr>
            <p:nvPr/>
          </p:nvPicPr>
          <p:blipFill>
            <a:blip r:embed="rId4"/>
            <a:stretch>
              <a:fillRect/>
            </a:stretch>
          </p:blipFill>
          <p:spPr>
            <a:xfrm>
              <a:off x="1323088" y="171303"/>
              <a:ext cx="825867" cy="974360"/>
            </a:xfrm>
            <a:prstGeom prst="rect">
              <a:avLst/>
            </a:prstGeom>
            <a:ln>
              <a:noFill/>
            </a:ln>
            <a:effectLst>
              <a:outerShdw blurRad="292100" dist="139700" dir="2700000" algn="tl" rotWithShape="0">
                <a:srgbClr val="333333">
                  <a:alpha val="65000"/>
                </a:srgbClr>
              </a:outerShdw>
            </a:effectLst>
          </p:spPr>
        </p:pic>
        <p:pic>
          <p:nvPicPr>
            <p:cNvPr id="8" name="Imagen 7"/>
            <p:cNvPicPr>
              <a:picLocks noChangeAspect="1"/>
            </p:cNvPicPr>
            <p:nvPr/>
          </p:nvPicPr>
          <p:blipFill>
            <a:blip r:embed="rId5"/>
            <a:stretch>
              <a:fillRect/>
            </a:stretch>
          </p:blipFill>
          <p:spPr>
            <a:xfrm>
              <a:off x="665490" y="1359156"/>
              <a:ext cx="1225836" cy="94257"/>
            </a:xfrm>
            <a:prstGeom prst="rect">
              <a:avLst/>
            </a:prstGeom>
            <a:ln>
              <a:noFill/>
            </a:ln>
            <a:effectLst>
              <a:outerShdw blurRad="292100" dist="139700" dir="2700000" algn="tl" rotWithShape="0">
                <a:srgbClr val="333333">
                  <a:alpha val="65000"/>
                </a:srgbClr>
              </a:outerShdw>
            </a:effectLst>
          </p:spPr>
        </p:pic>
      </p:grpSp>
      <p:sp>
        <p:nvSpPr>
          <p:cNvPr id="9" name="Título 1"/>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PE" b="1" dirty="0">
                <a:effectLst>
                  <a:outerShdw blurRad="38100" dist="38100" dir="2700000" algn="tl">
                    <a:srgbClr val="000000">
                      <a:alpha val="43137"/>
                    </a:srgbClr>
                  </a:outerShdw>
                </a:effectLst>
              </a:rPr>
              <a:t>VESTIMENTA</a:t>
            </a:r>
          </a:p>
        </p:txBody>
      </p:sp>
    </p:spTree>
    <p:extLst>
      <p:ext uri="{BB962C8B-B14F-4D97-AF65-F5344CB8AC3E}">
        <p14:creationId xmlns:p14="http://schemas.microsoft.com/office/powerpoint/2010/main" val="41381790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rotWithShape="1">
          <a:blip r:embed="rId2"/>
          <a:srcRect l="17497" t="19271" r="40190" b="19010"/>
          <a:stretch/>
        </p:blipFill>
        <p:spPr>
          <a:xfrm>
            <a:off x="2076450" y="265382"/>
            <a:ext cx="8039100" cy="6592618"/>
          </a:xfrm>
          <a:prstGeom prst="rect">
            <a:avLst/>
          </a:prstGeom>
        </p:spPr>
      </p:pic>
    </p:spTree>
    <p:extLst>
      <p:ext uri="{BB962C8B-B14F-4D97-AF65-F5344CB8AC3E}">
        <p14:creationId xmlns:p14="http://schemas.microsoft.com/office/powerpoint/2010/main" val="39427221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PE"/>
          </a:p>
        </p:txBody>
      </p:sp>
      <p:sp>
        <p:nvSpPr>
          <p:cNvPr id="3" name="Marcador de contenido 2"/>
          <p:cNvSpPr>
            <a:spLocks noGrp="1"/>
          </p:cNvSpPr>
          <p:nvPr>
            <p:ph idx="1"/>
          </p:nvPr>
        </p:nvSpPr>
        <p:spPr/>
        <p:txBody>
          <a:bodyPr/>
          <a:lstStyle/>
          <a:p>
            <a:endParaRPr lang="es-PE"/>
          </a:p>
        </p:txBody>
      </p:sp>
      <p:pic>
        <p:nvPicPr>
          <p:cNvPr id="4" name="Imagen 3"/>
          <p:cNvPicPr>
            <a:picLocks noChangeAspect="1"/>
          </p:cNvPicPr>
          <p:nvPr/>
        </p:nvPicPr>
        <p:blipFill>
          <a:blip r:embed="rId2"/>
          <a:stretch>
            <a:fillRect/>
          </a:stretch>
        </p:blipFill>
        <p:spPr>
          <a:xfrm>
            <a:off x="-409575" y="-228600"/>
            <a:ext cx="13011150" cy="7315200"/>
          </a:xfrm>
          <a:prstGeom prst="rect">
            <a:avLst/>
          </a:prstGeom>
        </p:spPr>
      </p:pic>
    </p:spTree>
    <p:extLst>
      <p:ext uri="{BB962C8B-B14F-4D97-AF65-F5344CB8AC3E}">
        <p14:creationId xmlns:p14="http://schemas.microsoft.com/office/powerpoint/2010/main" val="35517032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57259" y="1800295"/>
            <a:ext cx="2554599" cy="369332"/>
          </a:xfrm>
          <a:prstGeom prst="rect">
            <a:avLst/>
          </a:prstGeom>
        </p:spPr>
        <p:txBody>
          <a:bodyPr wrap="square">
            <a:spAutoFit/>
          </a:bodyPr>
          <a:lstStyle/>
          <a:p>
            <a:pPr algn="ctr"/>
            <a:r>
              <a:rPr lang="es-ES" b="1" dirty="0">
                <a:ln/>
                <a:solidFill>
                  <a:srgbClr val="0070C0"/>
                </a:solidFill>
                <a:latin typeface="Arial" pitchFamily="34" charset="0"/>
                <a:cs typeface="Arial" pitchFamily="34" charset="0"/>
              </a:rPr>
              <a:t>TIPOS DE SEÑALES:</a:t>
            </a:r>
            <a:endParaRPr lang="es-PE" b="1" dirty="0">
              <a:ln/>
              <a:solidFill>
                <a:srgbClr val="0070C0"/>
              </a:solidFill>
              <a:latin typeface="Arial" pitchFamily="34" charset="0"/>
              <a:cs typeface="Arial" pitchFamily="34" charset="0"/>
            </a:endParaRPr>
          </a:p>
        </p:txBody>
      </p:sp>
      <p:sp>
        <p:nvSpPr>
          <p:cNvPr id="4" name="9 CuadroTexto"/>
          <p:cNvSpPr txBox="1"/>
          <p:nvPr/>
        </p:nvSpPr>
        <p:spPr>
          <a:xfrm>
            <a:off x="1057259" y="2256599"/>
            <a:ext cx="1584176" cy="307777"/>
          </a:xfrm>
          <a:prstGeom prst="rect">
            <a:avLst/>
          </a:prstGeom>
          <a:noFill/>
          <a:ln>
            <a:noFill/>
          </a:ln>
        </p:spPr>
        <p:txBody>
          <a:bodyPr wrap="square" rtlCol="0">
            <a:spAutoFit/>
          </a:bodyPr>
          <a:lstStyle/>
          <a:p>
            <a:pPr algn="ctr"/>
            <a:r>
              <a:rPr lang="es-PE" sz="1400" dirty="0">
                <a:ln w="0"/>
                <a:solidFill>
                  <a:schemeClr val="accent1"/>
                </a:solidFill>
                <a:effectLst>
                  <a:outerShdw blurRad="38100" dist="25400" dir="5400000" algn="ctr" rotWithShape="0">
                    <a:srgbClr val="6E747A">
                      <a:alpha val="43000"/>
                    </a:srgbClr>
                  </a:outerShdw>
                </a:effectLst>
                <a:latin typeface="Arial" pitchFamily="34" charset="0"/>
                <a:cs typeface="Arial" pitchFamily="34" charset="0"/>
              </a:rPr>
              <a:t>PROHIBITIVAS</a:t>
            </a:r>
          </a:p>
        </p:txBody>
      </p:sp>
      <p:sp>
        <p:nvSpPr>
          <p:cNvPr id="5" name="10 CuadroTexto"/>
          <p:cNvSpPr txBox="1"/>
          <p:nvPr/>
        </p:nvSpPr>
        <p:spPr>
          <a:xfrm>
            <a:off x="3187181" y="2256599"/>
            <a:ext cx="1584176" cy="307777"/>
          </a:xfrm>
          <a:prstGeom prst="rect">
            <a:avLst/>
          </a:prstGeom>
          <a:noFill/>
          <a:ln>
            <a:noFill/>
          </a:ln>
        </p:spPr>
        <p:txBody>
          <a:bodyPr wrap="square" rtlCol="0">
            <a:spAutoFit/>
          </a:bodyPr>
          <a:lstStyle/>
          <a:p>
            <a:pPr algn="ctr"/>
            <a:r>
              <a:rPr lang="es-PE" sz="1400" dirty="0">
                <a:ln w="0"/>
                <a:solidFill>
                  <a:schemeClr val="accent1"/>
                </a:solidFill>
                <a:effectLst>
                  <a:outerShdw blurRad="38100" dist="25400" dir="5400000" algn="ctr" rotWithShape="0">
                    <a:srgbClr val="6E747A">
                      <a:alpha val="43000"/>
                    </a:srgbClr>
                  </a:outerShdw>
                </a:effectLst>
                <a:latin typeface="Arial" pitchFamily="34" charset="0"/>
                <a:cs typeface="Arial" pitchFamily="34" charset="0"/>
              </a:rPr>
              <a:t>OBLIGATORIAS</a:t>
            </a:r>
          </a:p>
        </p:txBody>
      </p:sp>
      <p:sp>
        <p:nvSpPr>
          <p:cNvPr id="6" name="11 CuadroTexto"/>
          <p:cNvSpPr txBox="1"/>
          <p:nvPr/>
        </p:nvSpPr>
        <p:spPr>
          <a:xfrm>
            <a:off x="5283881" y="2296206"/>
            <a:ext cx="1584176" cy="307777"/>
          </a:xfrm>
          <a:prstGeom prst="rect">
            <a:avLst/>
          </a:prstGeom>
          <a:noFill/>
          <a:ln>
            <a:noFill/>
          </a:ln>
        </p:spPr>
        <p:txBody>
          <a:bodyPr wrap="square" rtlCol="0">
            <a:spAutoFit/>
          </a:bodyPr>
          <a:lstStyle/>
          <a:p>
            <a:pPr algn="ctr"/>
            <a:r>
              <a:rPr lang="es-PE" sz="1400" dirty="0">
                <a:ln w="0"/>
                <a:solidFill>
                  <a:schemeClr val="accent1"/>
                </a:solidFill>
                <a:effectLst>
                  <a:outerShdw blurRad="38100" dist="25400" dir="5400000" algn="ctr" rotWithShape="0">
                    <a:srgbClr val="6E747A">
                      <a:alpha val="43000"/>
                    </a:srgbClr>
                  </a:outerShdw>
                </a:effectLst>
                <a:latin typeface="Arial" pitchFamily="34" charset="0"/>
                <a:cs typeface="Arial" pitchFamily="34" charset="0"/>
              </a:rPr>
              <a:t>ADVERTENCIA</a:t>
            </a:r>
          </a:p>
        </p:txBody>
      </p:sp>
      <p:sp>
        <p:nvSpPr>
          <p:cNvPr id="7" name="12 CuadroTexto"/>
          <p:cNvSpPr txBox="1"/>
          <p:nvPr/>
        </p:nvSpPr>
        <p:spPr>
          <a:xfrm>
            <a:off x="7059823" y="2080763"/>
            <a:ext cx="2757324" cy="523220"/>
          </a:xfrm>
          <a:prstGeom prst="rect">
            <a:avLst/>
          </a:prstGeom>
          <a:noFill/>
          <a:ln>
            <a:noFill/>
          </a:ln>
        </p:spPr>
        <p:txBody>
          <a:bodyPr wrap="square" rtlCol="0">
            <a:spAutoFit/>
          </a:bodyPr>
          <a:lstStyle/>
          <a:p>
            <a:pPr algn="ctr"/>
            <a:r>
              <a:rPr lang="es-PE" sz="1400" dirty="0">
                <a:ln w="0"/>
                <a:solidFill>
                  <a:schemeClr val="accent1"/>
                </a:solidFill>
                <a:effectLst>
                  <a:outerShdw blurRad="38100" dist="25400" dir="5400000" algn="ctr" rotWithShape="0">
                    <a:srgbClr val="6E747A">
                      <a:alpha val="43000"/>
                    </a:srgbClr>
                  </a:outerShdw>
                </a:effectLst>
                <a:latin typeface="Arial" pitchFamily="34" charset="0"/>
                <a:cs typeface="Arial" pitchFamily="34" charset="0"/>
              </a:rPr>
              <a:t>CONDICION DE SEGURIDAD, EVACUACION Y EMERGENCIA</a:t>
            </a:r>
          </a:p>
        </p:txBody>
      </p:sp>
      <p:sp>
        <p:nvSpPr>
          <p:cNvPr id="8" name="13 CuadroTexto"/>
          <p:cNvSpPr txBox="1"/>
          <p:nvPr/>
        </p:nvSpPr>
        <p:spPr>
          <a:xfrm>
            <a:off x="9817147" y="2044211"/>
            <a:ext cx="1584176" cy="523220"/>
          </a:xfrm>
          <a:prstGeom prst="rect">
            <a:avLst/>
          </a:prstGeom>
          <a:noFill/>
          <a:ln>
            <a:noFill/>
          </a:ln>
        </p:spPr>
        <p:txBody>
          <a:bodyPr wrap="square" rtlCol="0">
            <a:spAutoFit/>
          </a:bodyPr>
          <a:lstStyle/>
          <a:p>
            <a:pPr algn="ctr"/>
            <a:r>
              <a:rPr lang="es-PE" sz="1400" dirty="0">
                <a:ln w="0"/>
                <a:solidFill>
                  <a:schemeClr val="accent1"/>
                </a:solidFill>
                <a:effectLst>
                  <a:outerShdw blurRad="38100" dist="25400" dir="5400000" algn="ctr" rotWithShape="0">
                    <a:srgbClr val="6E747A">
                      <a:alpha val="43000"/>
                    </a:srgbClr>
                  </a:outerShdw>
                </a:effectLst>
                <a:latin typeface="Arial" pitchFamily="34" charset="0"/>
                <a:cs typeface="Arial" pitchFamily="34" charset="0"/>
              </a:rPr>
              <a:t>CONTRA INCENDIO</a:t>
            </a:r>
          </a:p>
        </p:txBody>
      </p:sp>
      <p:pic>
        <p:nvPicPr>
          <p:cNvPr id="9" name="Picture 2"/>
          <p:cNvPicPr>
            <a:picLocks noChangeAspect="1" noChangeArrowheads="1"/>
          </p:cNvPicPr>
          <p:nvPr/>
        </p:nvPicPr>
        <p:blipFill>
          <a:blip r:embed="rId2" cstate="print">
            <a:lum contrast="10000"/>
          </a:blip>
          <a:srcRect l="3593" t="25219" r="75930" b="20641"/>
          <a:stretch>
            <a:fillRect/>
          </a:stretch>
        </p:blipFill>
        <p:spPr bwMode="auto">
          <a:xfrm>
            <a:off x="902831" y="3340869"/>
            <a:ext cx="1800199" cy="2586450"/>
          </a:xfrm>
          <a:prstGeom prst="rect">
            <a:avLst/>
          </a:prstGeom>
          <a:noFill/>
          <a:ln w="9525">
            <a:noFill/>
            <a:miter lim="800000"/>
            <a:headEnd/>
            <a:tailEnd/>
          </a:ln>
        </p:spPr>
      </p:pic>
      <p:pic>
        <p:nvPicPr>
          <p:cNvPr id="10" name="Picture 6"/>
          <p:cNvPicPr>
            <a:picLocks noChangeAspect="1" noChangeArrowheads="1"/>
          </p:cNvPicPr>
          <p:nvPr/>
        </p:nvPicPr>
        <p:blipFill>
          <a:blip r:embed="rId3" cstate="print">
            <a:lum contrast="10000"/>
          </a:blip>
          <a:srcRect l="15216" t="26203" r="64307" b="20641"/>
          <a:stretch>
            <a:fillRect/>
          </a:stretch>
        </p:blipFill>
        <p:spPr bwMode="auto">
          <a:xfrm>
            <a:off x="3032645" y="3335031"/>
            <a:ext cx="1893248" cy="2592288"/>
          </a:xfrm>
          <a:prstGeom prst="rect">
            <a:avLst/>
          </a:prstGeom>
          <a:noFill/>
          <a:ln w="9525">
            <a:noFill/>
            <a:miter lim="800000"/>
            <a:headEnd/>
            <a:tailEnd/>
          </a:ln>
        </p:spPr>
      </p:pic>
      <p:pic>
        <p:nvPicPr>
          <p:cNvPr id="11" name="Picture 2"/>
          <p:cNvPicPr>
            <a:picLocks noChangeAspect="1" noChangeArrowheads="1"/>
          </p:cNvPicPr>
          <p:nvPr/>
        </p:nvPicPr>
        <p:blipFill>
          <a:blip r:embed="rId4" cstate="print">
            <a:lum contrast="10000"/>
          </a:blip>
          <a:srcRect l="49106" t="19724" r="24059" b="8681"/>
          <a:stretch>
            <a:fillRect/>
          </a:stretch>
        </p:blipFill>
        <p:spPr bwMode="auto">
          <a:xfrm>
            <a:off x="5211873" y="3335031"/>
            <a:ext cx="1728193" cy="2592288"/>
          </a:xfrm>
          <a:prstGeom prst="rect">
            <a:avLst/>
          </a:prstGeom>
          <a:noFill/>
          <a:ln w="9525">
            <a:noFill/>
            <a:miter lim="800000"/>
            <a:headEnd/>
            <a:tailEnd/>
          </a:ln>
        </p:spPr>
      </p:pic>
      <p:pic>
        <p:nvPicPr>
          <p:cNvPr id="12" name="Picture 2"/>
          <p:cNvPicPr>
            <a:picLocks noChangeAspect="1" noChangeArrowheads="1"/>
          </p:cNvPicPr>
          <p:nvPr/>
        </p:nvPicPr>
        <p:blipFill>
          <a:blip r:embed="rId5" cstate="print">
            <a:lum contrast="10000"/>
          </a:blip>
          <a:srcRect l="27391" t="18329" r="44384" b="8829"/>
          <a:stretch>
            <a:fillRect/>
          </a:stretch>
        </p:blipFill>
        <p:spPr bwMode="auto">
          <a:xfrm>
            <a:off x="7658959" y="3340869"/>
            <a:ext cx="1728192" cy="2507573"/>
          </a:xfrm>
          <a:prstGeom prst="rect">
            <a:avLst/>
          </a:prstGeom>
          <a:noFill/>
          <a:ln w="9525">
            <a:noFill/>
            <a:miter lim="800000"/>
            <a:headEnd/>
            <a:tailEnd/>
          </a:ln>
        </p:spPr>
      </p:pic>
      <p:pic>
        <p:nvPicPr>
          <p:cNvPr id="13" name="Picture 3"/>
          <p:cNvPicPr>
            <a:picLocks noChangeAspect="1" noChangeArrowheads="1"/>
          </p:cNvPicPr>
          <p:nvPr/>
        </p:nvPicPr>
        <p:blipFill>
          <a:blip r:embed="rId6" cstate="print">
            <a:lum contrast="10000"/>
          </a:blip>
          <a:srcRect l="41780" t="19313" r="31655" b="9813"/>
          <a:stretch>
            <a:fillRect/>
          </a:stretch>
        </p:blipFill>
        <p:spPr bwMode="auto">
          <a:xfrm>
            <a:off x="9673131" y="3335031"/>
            <a:ext cx="1728192" cy="2592288"/>
          </a:xfrm>
          <a:prstGeom prst="rect">
            <a:avLst/>
          </a:prstGeom>
          <a:noFill/>
          <a:ln w="9525">
            <a:noFill/>
            <a:miter lim="800000"/>
            <a:headEnd/>
            <a:tailEnd/>
          </a:ln>
        </p:spPr>
      </p:pic>
      <p:sp>
        <p:nvSpPr>
          <p:cNvPr id="14" name="14 Flecha derecha"/>
          <p:cNvSpPr/>
          <p:nvPr/>
        </p:nvSpPr>
        <p:spPr>
          <a:xfrm rot="5400000">
            <a:off x="1547664" y="2553924"/>
            <a:ext cx="504056" cy="648072"/>
          </a:xfrm>
          <a:prstGeom prst="righ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s-PE"/>
          </a:p>
        </p:txBody>
      </p:sp>
      <p:sp>
        <p:nvSpPr>
          <p:cNvPr id="15" name="14 Flecha derecha"/>
          <p:cNvSpPr/>
          <p:nvPr/>
        </p:nvSpPr>
        <p:spPr>
          <a:xfrm rot="5400000">
            <a:off x="3727241" y="2550656"/>
            <a:ext cx="504056" cy="648072"/>
          </a:xfrm>
          <a:prstGeom prst="righ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s-PE"/>
          </a:p>
        </p:txBody>
      </p:sp>
      <p:sp>
        <p:nvSpPr>
          <p:cNvPr id="16" name="14 Flecha derecha"/>
          <p:cNvSpPr/>
          <p:nvPr/>
        </p:nvSpPr>
        <p:spPr>
          <a:xfrm rot="5400000">
            <a:off x="5790858" y="2568527"/>
            <a:ext cx="504056" cy="648072"/>
          </a:xfrm>
          <a:prstGeom prst="righ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s-PE"/>
          </a:p>
        </p:txBody>
      </p:sp>
      <p:sp>
        <p:nvSpPr>
          <p:cNvPr id="17" name="14 Flecha derecha"/>
          <p:cNvSpPr/>
          <p:nvPr/>
        </p:nvSpPr>
        <p:spPr>
          <a:xfrm rot="5400000">
            <a:off x="8271027" y="2568527"/>
            <a:ext cx="504056" cy="648072"/>
          </a:xfrm>
          <a:prstGeom prst="righ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s-PE"/>
          </a:p>
        </p:txBody>
      </p:sp>
      <p:sp>
        <p:nvSpPr>
          <p:cNvPr id="18" name="14 Flecha derecha"/>
          <p:cNvSpPr/>
          <p:nvPr/>
        </p:nvSpPr>
        <p:spPr>
          <a:xfrm rot="5400000">
            <a:off x="10285199" y="2492368"/>
            <a:ext cx="504056" cy="648072"/>
          </a:xfrm>
          <a:prstGeom prst="righ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s-PE"/>
          </a:p>
        </p:txBody>
      </p:sp>
      <p:sp>
        <p:nvSpPr>
          <p:cNvPr id="21" name="Título 1">
            <a:extLst>
              <a:ext uri="{FF2B5EF4-FFF2-40B4-BE49-F238E27FC236}">
                <a16:creationId xmlns:a16="http://schemas.microsoft.com/office/drawing/2014/main" id="{7927D8A8-11AB-4C77-8CDA-156AC5358DA9}"/>
              </a:ext>
            </a:extLst>
          </p:cNvPr>
          <p:cNvSpPr txBox="1">
            <a:spLocks/>
          </p:cNvSpPr>
          <p:nvPr/>
        </p:nvSpPr>
        <p:spPr>
          <a:xfrm>
            <a:off x="1234436" y="415758"/>
            <a:ext cx="10287003" cy="693703"/>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PE" b="1" dirty="0">
                <a:solidFill>
                  <a:srgbClr val="0070C0"/>
                </a:solidFill>
                <a:latin typeface="Arial Black" panose="020B0A04020102020204" pitchFamily="34" charset="0"/>
                <a:cs typeface="Arial" panose="020B0604020202020204" pitchFamily="34" charset="0"/>
              </a:rPr>
              <a:t>Normas Generales de SSO</a:t>
            </a:r>
            <a:endParaRPr lang="es-ES" b="1" dirty="0">
              <a:solidFill>
                <a:srgbClr val="0070C0"/>
              </a:solidFill>
              <a:latin typeface="Arial Black" panose="020B0A04020102020204" pitchFamily="34" charset="0"/>
              <a:cs typeface="Arial" panose="020B0604020202020204" pitchFamily="34" charset="0"/>
            </a:endParaRPr>
          </a:p>
        </p:txBody>
      </p:sp>
      <p:sp>
        <p:nvSpPr>
          <p:cNvPr id="22" name="Rectángulo 21"/>
          <p:cNvSpPr/>
          <p:nvPr/>
        </p:nvSpPr>
        <p:spPr>
          <a:xfrm>
            <a:off x="641552" y="1109461"/>
            <a:ext cx="11167271" cy="600164"/>
          </a:xfrm>
          <a:prstGeom prst="rect">
            <a:avLst/>
          </a:prstGeom>
        </p:spPr>
        <p:txBody>
          <a:bodyPr wrap="square">
            <a:spAutoFit/>
          </a:bodyPr>
          <a:lstStyle/>
          <a:p>
            <a:pPr algn="just"/>
            <a:r>
              <a:rPr lang="es-ES" sz="3300" b="1" dirty="0">
                <a:latin typeface="Arial" panose="020B0604020202020204" pitchFamily="34" charset="0"/>
                <a:cs typeface="Arial" panose="020B0604020202020204" pitchFamily="34" charset="0"/>
              </a:rPr>
              <a:t>SEÑALIZACIÓN Y CODIGO DE COLORES:</a:t>
            </a:r>
          </a:p>
        </p:txBody>
      </p:sp>
    </p:spTree>
    <p:extLst>
      <p:ext uri="{BB962C8B-B14F-4D97-AF65-F5344CB8AC3E}">
        <p14:creationId xmlns:p14="http://schemas.microsoft.com/office/powerpoint/2010/main" val="15687073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530FA902-9539-43AF-9E7B-35270D220C62}"/>
              </a:ext>
            </a:extLst>
          </p:cNvPr>
          <p:cNvSpPr>
            <a:spLocks noGrp="1"/>
          </p:cNvSpPr>
          <p:nvPr>
            <p:ph type="sldNum" sz="quarter" idx="12"/>
          </p:nvPr>
        </p:nvSpPr>
        <p:spPr/>
        <p:txBody>
          <a:bodyPr/>
          <a:lstStyle/>
          <a:p>
            <a:fld id="{18B19342-85B6-4977-A8FE-0481F04CBBB2}" type="slidenum">
              <a:rPr lang="es-ES" smtClean="0"/>
              <a:t>32</a:t>
            </a:fld>
            <a:endParaRPr lang="es-ES"/>
          </a:p>
        </p:txBody>
      </p:sp>
      <p:pic>
        <p:nvPicPr>
          <p:cNvPr id="4" name="Imagen 3">
            <a:extLst>
              <a:ext uri="{FF2B5EF4-FFF2-40B4-BE49-F238E27FC236}">
                <a16:creationId xmlns:a16="http://schemas.microsoft.com/office/drawing/2014/main" id="{84EA62C0-F99A-4010-B5E7-EC8E2300F3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24250" y="0"/>
            <a:ext cx="5143500" cy="6858000"/>
          </a:xfrm>
          <a:prstGeom prst="rect">
            <a:avLst/>
          </a:prstGeom>
        </p:spPr>
      </p:pic>
    </p:spTree>
    <p:extLst>
      <p:ext uri="{BB962C8B-B14F-4D97-AF65-F5344CB8AC3E}">
        <p14:creationId xmlns:p14="http://schemas.microsoft.com/office/powerpoint/2010/main" val="876048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61572038-C767-4186-A732-4415BC585C3B}"/>
              </a:ext>
            </a:extLst>
          </p:cNvPr>
          <p:cNvSpPr>
            <a:spLocks noGrp="1"/>
          </p:cNvSpPr>
          <p:nvPr>
            <p:ph type="sldNum" sz="quarter" idx="12"/>
          </p:nvPr>
        </p:nvSpPr>
        <p:spPr/>
        <p:txBody>
          <a:bodyPr/>
          <a:lstStyle/>
          <a:p>
            <a:fld id="{18B19342-85B6-4977-A8FE-0481F04CBBB2}" type="slidenum">
              <a:rPr lang="es-ES" smtClean="0"/>
              <a:t>33</a:t>
            </a:fld>
            <a:endParaRPr lang="es-ES"/>
          </a:p>
        </p:txBody>
      </p:sp>
      <p:pic>
        <p:nvPicPr>
          <p:cNvPr id="4" name="Imagen 3">
            <a:extLst>
              <a:ext uri="{FF2B5EF4-FFF2-40B4-BE49-F238E27FC236}">
                <a16:creationId xmlns:a16="http://schemas.microsoft.com/office/drawing/2014/main" id="{5E28659A-97AD-4829-A486-18417F7983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24250" y="0"/>
            <a:ext cx="5143500" cy="6858000"/>
          </a:xfrm>
          <a:prstGeom prst="rect">
            <a:avLst/>
          </a:prstGeom>
        </p:spPr>
      </p:pic>
    </p:spTree>
    <p:extLst>
      <p:ext uri="{BB962C8B-B14F-4D97-AF65-F5344CB8AC3E}">
        <p14:creationId xmlns:p14="http://schemas.microsoft.com/office/powerpoint/2010/main" val="7493806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FCEC024E-0B8A-4EA3-A935-D094B0F94F6D}"/>
              </a:ext>
            </a:extLst>
          </p:cNvPr>
          <p:cNvSpPr>
            <a:spLocks noGrp="1"/>
          </p:cNvSpPr>
          <p:nvPr>
            <p:ph type="sldNum" sz="quarter" idx="12"/>
          </p:nvPr>
        </p:nvSpPr>
        <p:spPr/>
        <p:txBody>
          <a:bodyPr/>
          <a:lstStyle/>
          <a:p>
            <a:fld id="{18B19342-85B6-4977-A8FE-0481F04CBBB2}" type="slidenum">
              <a:rPr lang="es-ES" smtClean="0"/>
              <a:t>34</a:t>
            </a:fld>
            <a:endParaRPr lang="es-ES"/>
          </a:p>
        </p:txBody>
      </p:sp>
      <p:pic>
        <p:nvPicPr>
          <p:cNvPr id="4" name="Imagen 3">
            <a:extLst>
              <a:ext uri="{FF2B5EF4-FFF2-40B4-BE49-F238E27FC236}">
                <a16:creationId xmlns:a16="http://schemas.microsoft.com/office/drawing/2014/main" id="{0CB8E38E-4D10-4737-AB86-CB0803B9AF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24250" y="0"/>
            <a:ext cx="5143500" cy="6858000"/>
          </a:xfrm>
          <a:prstGeom prst="rect">
            <a:avLst/>
          </a:prstGeom>
        </p:spPr>
      </p:pic>
    </p:spTree>
    <p:extLst>
      <p:ext uri="{BB962C8B-B14F-4D97-AF65-F5344CB8AC3E}">
        <p14:creationId xmlns:p14="http://schemas.microsoft.com/office/powerpoint/2010/main" val="36414699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PE" dirty="0"/>
              <a:t> </a:t>
            </a:r>
          </a:p>
        </p:txBody>
      </p:sp>
      <p:sp>
        <p:nvSpPr>
          <p:cNvPr id="3" name="Marcador de contenido 2"/>
          <p:cNvSpPr>
            <a:spLocks noGrp="1"/>
          </p:cNvSpPr>
          <p:nvPr>
            <p:ph idx="1"/>
          </p:nvPr>
        </p:nvSpPr>
        <p:spPr/>
        <p:txBody>
          <a:bodyPr/>
          <a:lstStyle/>
          <a:p>
            <a:pPr marL="0" indent="0" algn="ctr">
              <a:buNone/>
            </a:pPr>
            <a:r>
              <a:rPr lang="es-SV"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SI CUIDAS TU EQUIPO DE PROTECCIÓN ESTE TE CUIDARÁ    </a:t>
            </a:r>
          </a:p>
          <a:p>
            <a:pPr marL="0" indent="0" algn="ctr">
              <a:buNone/>
            </a:pPr>
            <a:endParaRPr lang="es-SV"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marL="0" indent="0" algn="ctr">
              <a:buNone/>
            </a:pPr>
            <a:r>
              <a:rPr lang="es-SV"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es-SV" sz="7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 </a:t>
            </a:r>
            <a:r>
              <a:rPr lang="es-SV" sz="8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TI</a:t>
            </a:r>
            <a:r>
              <a:rPr lang="es-SV" sz="6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t>
            </a:r>
            <a:endParaRPr lang="es-ES" sz="6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endParaRPr lang="es-PE" dirty="0"/>
          </a:p>
        </p:txBody>
      </p:sp>
      <p:grpSp>
        <p:nvGrpSpPr>
          <p:cNvPr id="4" name="Grupo 3"/>
          <p:cNvGrpSpPr/>
          <p:nvPr/>
        </p:nvGrpSpPr>
        <p:grpSpPr>
          <a:xfrm>
            <a:off x="10585189" y="162911"/>
            <a:ext cx="1216152" cy="979086"/>
            <a:chOff x="304800" y="171303"/>
            <a:chExt cx="1844155" cy="1282110"/>
          </a:xfrm>
        </p:grpSpPr>
        <p:pic>
          <p:nvPicPr>
            <p:cNvPr id="5" name="Imagen 4"/>
            <p:cNvPicPr>
              <a:picLocks noChangeAspect="1"/>
            </p:cNvPicPr>
            <p:nvPr/>
          </p:nvPicPr>
          <p:blipFill>
            <a:blip r:embed="rId2"/>
            <a:stretch>
              <a:fillRect/>
            </a:stretch>
          </p:blipFill>
          <p:spPr>
            <a:xfrm>
              <a:off x="304800" y="228600"/>
              <a:ext cx="973608" cy="1068470"/>
            </a:xfrm>
            <a:prstGeom prst="rect">
              <a:avLst/>
            </a:prstGeom>
            <a:ln>
              <a:noFill/>
            </a:ln>
            <a:effectLst>
              <a:outerShdw blurRad="292100" dist="139700" dir="2700000" algn="tl" rotWithShape="0">
                <a:srgbClr val="333333">
                  <a:alpha val="65000"/>
                </a:srgbClr>
              </a:outerShdw>
            </a:effectLst>
          </p:spPr>
        </p:pic>
        <p:pic>
          <p:nvPicPr>
            <p:cNvPr id="6" name="Imagen 5"/>
            <p:cNvPicPr>
              <a:picLocks noChangeAspect="1"/>
            </p:cNvPicPr>
            <p:nvPr/>
          </p:nvPicPr>
          <p:blipFill>
            <a:blip r:embed="rId3"/>
            <a:stretch>
              <a:fillRect/>
            </a:stretch>
          </p:blipFill>
          <p:spPr>
            <a:xfrm>
              <a:off x="1323088" y="171303"/>
              <a:ext cx="825867" cy="974360"/>
            </a:xfrm>
            <a:prstGeom prst="rect">
              <a:avLst/>
            </a:prstGeom>
            <a:ln>
              <a:noFill/>
            </a:ln>
            <a:effectLst>
              <a:outerShdw blurRad="292100" dist="139700" dir="2700000" algn="tl" rotWithShape="0">
                <a:srgbClr val="333333">
                  <a:alpha val="65000"/>
                </a:srgbClr>
              </a:outerShdw>
            </a:effectLst>
          </p:spPr>
        </p:pic>
        <p:pic>
          <p:nvPicPr>
            <p:cNvPr id="7" name="Imagen 6"/>
            <p:cNvPicPr>
              <a:picLocks noChangeAspect="1"/>
            </p:cNvPicPr>
            <p:nvPr/>
          </p:nvPicPr>
          <p:blipFill>
            <a:blip r:embed="rId4"/>
            <a:stretch>
              <a:fillRect/>
            </a:stretch>
          </p:blipFill>
          <p:spPr>
            <a:xfrm>
              <a:off x="665490" y="1359156"/>
              <a:ext cx="1225836" cy="94257"/>
            </a:xfrm>
            <a:prstGeom prst="rect">
              <a:avLst/>
            </a:prstGeom>
            <a:ln>
              <a:noFill/>
            </a:ln>
            <a:effectLst>
              <a:outerShdw blurRad="292100" dist="139700" dir="2700000" algn="tl" rotWithShape="0">
                <a:srgbClr val="333333">
                  <a:alpha val="65000"/>
                </a:srgbClr>
              </a:outerShdw>
            </a:effectLst>
          </p:spPr>
        </p:pic>
      </p:grpSp>
    </p:spTree>
    <p:extLst>
      <p:ext uri="{BB962C8B-B14F-4D97-AF65-F5344CB8AC3E}">
        <p14:creationId xmlns:p14="http://schemas.microsoft.com/office/powerpoint/2010/main" val="13350274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PE" dirty="0"/>
              <a:t> </a:t>
            </a:r>
          </a:p>
        </p:txBody>
      </p:sp>
      <p:sp>
        <p:nvSpPr>
          <p:cNvPr id="3" name="Marcador de texto 2"/>
          <p:cNvSpPr>
            <a:spLocks noGrp="1"/>
          </p:cNvSpPr>
          <p:nvPr>
            <p:ph type="body" idx="1"/>
          </p:nvPr>
        </p:nvSpPr>
        <p:spPr/>
        <p:txBody>
          <a:bodyPr/>
          <a:lstStyle/>
          <a:p>
            <a:r>
              <a:rPr lang="es-PE" dirty="0"/>
              <a:t> </a:t>
            </a:r>
          </a:p>
        </p:txBody>
      </p:sp>
      <p:sp>
        <p:nvSpPr>
          <p:cNvPr id="4" name="Marcador de contenido 3"/>
          <p:cNvSpPr>
            <a:spLocks noGrp="1"/>
          </p:cNvSpPr>
          <p:nvPr>
            <p:ph sz="half" idx="2"/>
          </p:nvPr>
        </p:nvSpPr>
        <p:spPr/>
        <p:txBody>
          <a:bodyPr/>
          <a:lstStyle/>
          <a:p>
            <a:pPr marL="0" indent="0">
              <a:buNone/>
            </a:pPr>
            <a:r>
              <a:rPr lang="es-PE" dirty="0"/>
              <a:t> </a:t>
            </a:r>
          </a:p>
        </p:txBody>
      </p:sp>
      <p:sp>
        <p:nvSpPr>
          <p:cNvPr id="5" name="Marcador de texto 4"/>
          <p:cNvSpPr>
            <a:spLocks noGrp="1"/>
          </p:cNvSpPr>
          <p:nvPr>
            <p:ph type="body" sz="quarter" idx="3"/>
          </p:nvPr>
        </p:nvSpPr>
        <p:spPr/>
        <p:txBody>
          <a:bodyPr/>
          <a:lstStyle/>
          <a:p>
            <a:r>
              <a:rPr lang="es-PE" dirty="0"/>
              <a:t> </a:t>
            </a:r>
          </a:p>
        </p:txBody>
      </p:sp>
      <p:sp>
        <p:nvSpPr>
          <p:cNvPr id="6" name="Marcador de contenido 5"/>
          <p:cNvSpPr>
            <a:spLocks noGrp="1"/>
          </p:cNvSpPr>
          <p:nvPr>
            <p:ph sz="quarter" idx="4"/>
          </p:nvPr>
        </p:nvSpPr>
        <p:spPr/>
        <p:txBody>
          <a:bodyPr/>
          <a:lstStyle/>
          <a:p>
            <a:pPr marL="0" indent="0">
              <a:buNone/>
            </a:pPr>
            <a:r>
              <a:rPr lang="es-PE" dirty="0"/>
              <a:t> </a:t>
            </a:r>
          </a:p>
        </p:txBody>
      </p:sp>
      <p:pic>
        <p:nvPicPr>
          <p:cNvPr id="7" name="Picture 2" descr="Resultado de imagen para gracias">
            <a:extLst>
              <a:ext uri="{FF2B5EF4-FFF2-40B4-BE49-F238E27FC236}">
                <a16:creationId xmlns:a16="http://schemas.microsoft.com/office/drawing/2014/main" id="{28CEB77F-41E0-491E-B586-D7B5B0C7B3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2192000" cy="6886589"/>
          </a:xfrm>
          <a:prstGeom prst="rect">
            <a:avLst/>
          </a:prstGeom>
          <a:noFill/>
          <a:ln>
            <a:noFill/>
          </a:ln>
          <a:extLst>
            <a:ext uri="{909E8E84-426E-40DD-AFC4-6F175D3DCCD1}">
              <a14:hiddenFill xmlns:a14="http://schemas.microsoft.com/office/drawing/2010/main">
                <a:solidFill>
                  <a:srgbClr val="FFFFFF"/>
                </a:solidFill>
              </a14:hiddenFill>
            </a:ext>
          </a:extLst>
        </p:spPr>
      </p:pic>
      <p:grpSp>
        <p:nvGrpSpPr>
          <p:cNvPr id="8" name="Grupo 7">
            <a:extLst>
              <a:ext uri="{FF2B5EF4-FFF2-40B4-BE49-F238E27FC236}">
                <a16:creationId xmlns:a16="http://schemas.microsoft.com/office/drawing/2014/main" id="{E44DC8DF-A611-42E4-BDEC-BA2B58505C2C}"/>
              </a:ext>
            </a:extLst>
          </p:cNvPr>
          <p:cNvGrpSpPr/>
          <p:nvPr/>
        </p:nvGrpSpPr>
        <p:grpSpPr>
          <a:xfrm>
            <a:off x="585593" y="2967828"/>
            <a:ext cx="4623449" cy="3090245"/>
            <a:chOff x="304800" y="171303"/>
            <a:chExt cx="1844155" cy="1282110"/>
          </a:xfrm>
          <a:noFill/>
        </p:grpSpPr>
        <p:pic>
          <p:nvPicPr>
            <p:cNvPr id="9" name="Imagen 8">
              <a:extLst>
                <a:ext uri="{FF2B5EF4-FFF2-40B4-BE49-F238E27FC236}">
                  <a16:creationId xmlns:a16="http://schemas.microsoft.com/office/drawing/2014/main" id="{453966C9-9EE3-4ACF-9B4D-67642EAD4FBC}"/>
                </a:ext>
              </a:extLst>
            </p:cNvPr>
            <p:cNvPicPr>
              <a:picLocks noChangeAspect="1"/>
            </p:cNvPicPr>
            <p:nvPr/>
          </p:nvPicPr>
          <p:blipFill>
            <a:blip r:embed="rId3"/>
            <a:stretch>
              <a:fillRect/>
            </a:stretch>
          </p:blipFill>
          <p:spPr>
            <a:xfrm>
              <a:off x="304800" y="228600"/>
              <a:ext cx="973608" cy="1068470"/>
            </a:xfrm>
            <a:prstGeom prst="rect">
              <a:avLst/>
            </a:prstGeom>
            <a:grpFill/>
            <a:ln>
              <a:noFill/>
            </a:ln>
            <a:effectLst>
              <a:outerShdw blurRad="292100" dist="139700" dir="2700000" algn="tl" rotWithShape="0">
                <a:srgbClr val="333333">
                  <a:alpha val="65000"/>
                </a:srgbClr>
              </a:outerShdw>
            </a:effectLst>
          </p:spPr>
        </p:pic>
        <p:pic>
          <p:nvPicPr>
            <p:cNvPr id="10" name="Imagen 9">
              <a:extLst>
                <a:ext uri="{FF2B5EF4-FFF2-40B4-BE49-F238E27FC236}">
                  <a16:creationId xmlns:a16="http://schemas.microsoft.com/office/drawing/2014/main" id="{AD55E825-5948-43A0-B74A-8A6E1A40861D}"/>
                </a:ext>
              </a:extLst>
            </p:cNvPr>
            <p:cNvPicPr>
              <a:picLocks noChangeAspect="1"/>
            </p:cNvPicPr>
            <p:nvPr/>
          </p:nvPicPr>
          <p:blipFill>
            <a:blip r:embed="rId4"/>
            <a:stretch>
              <a:fillRect/>
            </a:stretch>
          </p:blipFill>
          <p:spPr>
            <a:xfrm>
              <a:off x="1323088" y="171303"/>
              <a:ext cx="825867" cy="974360"/>
            </a:xfrm>
            <a:prstGeom prst="rect">
              <a:avLst/>
            </a:prstGeom>
            <a:grpFill/>
            <a:ln>
              <a:noFill/>
            </a:ln>
            <a:effectLst>
              <a:outerShdw blurRad="292100" dist="139700" dir="2700000" algn="tl" rotWithShape="0">
                <a:srgbClr val="333333">
                  <a:alpha val="65000"/>
                </a:srgbClr>
              </a:outerShdw>
            </a:effectLst>
          </p:spPr>
        </p:pic>
        <p:pic>
          <p:nvPicPr>
            <p:cNvPr id="11" name="Imagen 10">
              <a:extLst>
                <a:ext uri="{FF2B5EF4-FFF2-40B4-BE49-F238E27FC236}">
                  <a16:creationId xmlns:a16="http://schemas.microsoft.com/office/drawing/2014/main" id="{55B8EAC8-8CA6-4F33-90B5-820BC66EF4A2}"/>
                </a:ext>
              </a:extLst>
            </p:cNvPr>
            <p:cNvPicPr>
              <a:picLocks noChangeAspect="1"/>
            </p:cNvPicPr>
            <p:nvPr/>
          </p:nvPicPr>
          <p:blipFill>
            <a:blip r:embed="rId5"/>
            <a:stretch>
              <a:fillRect/>
            </a:stretch>
          </p:blipFill>
          <p:spPr>
            <a:xfrm>
              <a:off x="665490" y="1359156"/>
              <a:ext cx="1225836" cy="94257"/>
            </a:xfrm>
            <a:prstGeom prst="rect">
              <a:avLst/>
            </a:prstGeom>
            <a:grpFill/>
            <a:ln>
              <a:noFill/>
            </a:ln>
            <a:effectLst>
              <a:outerShdw blurRad="292100" dist="139700" dir="2700000" algn="tl" rotWithShape="0">
                <a:srgbClr val="333333">
                  <a:alpha val="65000"/>
                </a:srgbClr>
              </a:outerShdw>
            </a:effectLst>
          </p:spPr>
        </p:pic>
      </p:grpSp>
      <p:pic>
        <p:nvPicPr>
          <p:cNvPr id="12" name="Imagen 11"/>
          <p:cNvPicPr>
            <a:picLocks noChangeAspect="1"/>
          </p:cNvPicPr>
          <p:nvPr/>
        </p:nvPicPr>
        <p:blipFill>
          <a:blip r:embed="rId6"/>
          <a:stretch>
            <a:fillRect/>
          </a:stretch>
        </p:blipFill>
        <p:spPr>
          <a:xfrm>
            <a:off x="11142617" y="0"/>
            <a:ext cx="1049383" cy="1471608"/>
          </a:xfrm>
          <a:prstGeom prst="rect">
            <a:avLst/>
          </a:prstGeom>
        </p:spPr>
      </p:pic>
    </p:spTree>
    <p:extLst>
      <p:ext uri="{BB962C8B-B14F-4D97-AF65-F5344CB8AC3E}">
        <p14:creationId xmlns:p14="http://schemas.microsoft.com/office/powerpoint/2010/main" val="3311671096"/>
      </p:ext>
    </p:extLst>
  </p:cSld>
  <p:clrMapOvr>
    <a:masterClrMapping/>
  </p:clrMapOvr>
</p:sld>
</file>

<file path=ppt/theme/theme1.xml><?xml version="1.0" encoding="utf-8"?>
<a:theme xmlns:a="http://schemas.openxmlformats.org/drawingml/2006/main" name="Office Them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4026</TotalTime>
  <Words>775</Words>
  <Application>Microsoft Office PowerPoint</Application>
  <PresentationFormat>Panorámica</PresentationFormat>
  <Paragraphs>135</Paragraphs>
  <Slides>36</Slides>
  <Notes>1</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36</vt:i4>
      </vt:variant>
    </vt:vector>
  </HeadingPairs>
  <TitlesOfParts>
    <vt:vector size="43" baseType="lpstr">
      <vt:lpstr>Arial</vt:lpstr>
      <vt:lpstr>Arial Black</vt:lpstr>
      <vt:lpstr>Arial Narrow</vt:lpstr>
      <vt:lpstr>Calibri</vt:lpstr>
      <vt:lpstr>Calibri Light</vt:lpstr>
      <vt:lpstr>Wingdings</vt:lpstr>
      <vt:lpstr>Office Theme</vt:lpstr>
      <vt:lpstr>Presentación de PowerPoint</vt:lpstr>
      <vt:lpstr>Cuando pisas un sitio de trabajo, es posible que tu objetivo principal no cruce por tu mente: regresar a salvo a casa. </vt:lpstr>
      <vt:lpstr>Presentación de PowerPoint</vt:lpstr>
      <vt:lpstr> </vt:lpstr>
      <vt:lpstr>Equipo de Protección Personal - EPP</vt:lpstr>
      <vt:lpstr>EPP: ¿Cuándo se utilizan?</vt:lpstr>
      <vt:lpstr>Presentación de PowerPoint</vt:lpstr>
      <vt:lpstr>EPP: ¿Cómo se utilizan?</vt:lpstr>
      <vt:lpstr>Obligaciones de los trabajadores</vt:lpstr>
      <vt:lpstr>Recomendaciones para su Mantenimiento</vt:lpstr>
      <vt:lpstr>RECOMENDACIÓN DE SELECCIÓN</vt:lpstr>
      <vt:lpstr>Presentación de PowerPoint</vt:lpstr>
      <vt:lpstr>PROTECCIÓN PARA LA CABEZA</vt:lpstr>
      <vt:lpstr>PROTECCIÓN OJOS Y CARA</vt:lpstr>
      <vt:lpstr>PROTECTOR VISUAL</vt:lpstr>
      <vt:lpstr> </vt:lpstr>
      <vt:lpstr>PROTECCIÓN AUDITIVA</vt:lpstr>
      <vt:lpstr>Presentación de PowerPoint</vt:lpstr>
      <vt:lpstr>Presentación de PowerPoint</vt:lpstr>
      <vt:lpstr> </vt:lpstr>
      <vt:lpstr> </vt:lpstr>
      <vt:lpstr>PROTECCIÓN RESPIRATORIA</vt:lpstr>
      <vt:lpstr>PROTECCIÓN MANOS Y BRAZOS</vt:lpstr>
      <vt:lpstr>GUANTES DE VAQUETA</vt:lpstr>
      <vt:lpstr>GUANTES GOMA O LÁTEX</vt:lpstr>
      <vt:lpstr>PROTECCIÓN PARA LOS PIES</vt:lpstr>
      <vt:lpstr>TIPOS DE BOTAS DE SEGURIDAD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LUCHA CONTRA INCENDIOS Y MANEJO DE EXTINTORES</dc:title>
  <dc:creator>ASUS</dc:creator>
  <cp:lastModifiedBy>User</cp:lastModifiedBy>
  <cp:revision>187</cp:revision>
  <dcterms:created xsi:type="dcterms:W3CDTF">2019-08-13T16:28:33Z</dcterms:created>
  <dcterms:modified xsi:type="dcterms:W3CDTF">2023-01-04T19:55:55Z</dcterms:modified>
</cp:coreProperties>
</file>